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66" r:id="rId5"/>
    <p:sldId id="260" r:id="rId6"/>
    <p:sldId id="267" r:id="rId7"/>
    <p:sldId id="268" r:id="rId8"/>
    <p:sldId id="269" r:id="rId9"/>
    <p:sldId id="262" r:id="rId10"/>
    <p:sldId id="270" r:id="rId11"/>
    <p:sldId id="272" r:id="rId12"/>
    <p:sldId id="265" r:id="rId13"/>
  </p:sldIdLst>
  <p:sldSz cx="18288000" cy="10287000"/>
  <p:notesSz cx="6858000" cy="9144000"/>
  <p:embeddedFontLst>
    <p:embeddedFont>
      <p:font typeface="Poppins" panose="00000500000000000000" pitchFamily="2" charset="0"/>
      <p:regular r:id="rId15"/>
      <p:bold r:id="rId16"/>
      <p:italic r:id="rId17"/>
      <p:boldItalic r:id="rId18"/>
    </p:embeddedFont>
    <p:embeddedFont>
      <p:font typeface="Poppins Bold" panose="00000800000000000000" charset="0"/>
      <p:regular r:id="rId19"/>
    </p:embeddedFont>
    <p:embeddedFont>
      <p:font typeface="Poppins Semi-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087" autoAdjust="0"/>
  </p:normalViewPr>
  <p:slideViewPr>
    <p:cSldViewPr>
      <p:cViewPr varScale="1">
        <p:scale>
          <a:sx n="65" d="100"/>
          <a:sy n="65" d="100"/>
        </p:scale>
        <p:origin x="82"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C65375-79C4-4EBD-8DEC-60D92ED20B1B}" type="datetimeFigureOut">
              <a:rPr lang="en-IN" smtClean="0"/>
              <a:t>05-11-2024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20A2F7-1CB8-4D0D-B9D3-936A8C2D59DE}" type="slidenum">
              <a:rPr lang="en-IN" smtClean="0"/>
              <a:t>‹#›</a:t>
            </a:fld>
            <a:endParaRPr lang="en-IN"/>
          </a:p>
        </p:txBody>
      </p:sp>
    </p:spTree>
    <p:extLst>
      <p:ext uri="{BB962C8B-B14F-4D97-AF65-F5344CB8AC3E}">
        <p14:creationId xmlns:p14="http://schemas.microsoft.com/office/powerpoint/2010/main" val="1431168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20A2F7-1CB8-4D0D-B9D3-936A8C2D59DE}" type="slidenum">
              <a:rPr lang="en-IN" smtClean="0"/>
              <a:t>1</a:t>
            </a:fld>
            <a:endParaRPr lang="en-IN"/>
          </a:p>
        </p:txBody>
      </p:sp>
    </p:spTree>
    <p:extLst>
      <p:ext uri="{BB962C8B-B14F-4D97-AF65-F5344CB8AC3E}">
        <p14:creationId xmlns:p14="http://schemas.microsoft.com/office/powerpoint/2010/main" val="134403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143856"/>
            <a:ext cx="18288000" cy="4410583"/>
            <a:chOff x="0" y="0"/>
            <a:chExt cx="4816593" cy="1161635"/>
          </a:xfrm>
        </p:grpSpPr>
        <p:sp>
          <p:nvSpPr>
            <p:cNvPr id="3" name="Freeform 3"/>
            <p:cNvSpPr/>
            <p:nvPr/>
          </p:nvSpPr>
          <p:spPr>
            <a:xfrm>
              <a:off x="0" y="0"/>
              <a:ext cx="4816592" cy="1161635"/>
            </a:xfrm>
            <a:custGeom>
              <a:avLst/>
              <a:gdLst/>
              <a:ahLst/>
              <a:cxnLst/>
              <a:rect l="l" t="t" r="r" b="b"/>
              <a:pathLst>
                <a:path w="4816592" h="1161635">
                  <a:moveTo>
                    <a:pt x="31750" y="0"/>
                  </a:moveTo>
                  <a:lnTo>
                    <a:pt x="4784842" y="0"/>
                  </a:lnTo>
                  <a:cubicBezTo>
                    <a:pt x="4793263" y="0"/>
                    <a:pt x="4801339" y="3345"/>
                    <a:pt x="4807293" y="9299"/>
                  </a:cubicBezTo>
                  <a:cubicBezTo>
                    <a:pt x="4813247" y="15254"/>
                    <a:pt x="4816592" y="23329"/>
                    <a:pt x="4816592" y="31750"/>
                  </a:cubicBezTo>
                  <a:lnTo>
                    <a:pt x="4816592" y="1129885"/>
                  </a:lnTo>
                  <a:cubicBezTo>
                    <a:pt x="4816592" y="1147420"/>
                    <a:pt x="4802377" y="1161635"/>
                    <a:pt x="4784842" y="1161635"/>
                  </a:cubicBezTo>
                  <a:lnTo>
                    <a:pt x="31750" y="1161635"/>
                  </a:lnTo>
                  <a:cubicBezTo>
                    <a:pt x="23329" y="1161635"/>
                    <a:pt x="15254" y="1158290"/>
                    <a:pt x="9299" y="1152336"/>
                  </a:cubicBezTo>
                  <a:cubicBezTo>
                    <a:pt x="3345" y="1146381"/>
                    <a:pt x="0" y="1138306"/>
                    <a:pt x="0" y="1129885"/>
                  </a:cubicBezTo>
                  <a:lnTo>
                    <a:pt x="0" y="31750"/>
                  </a:lnTo>
                  <a:cubicBezTo>
                    <a:pt x="0" y="14215"/>
                    <a:pt x="14215" y="0"/>
                    <a:pt x="31750" y="0"/>
                  </a:cubicBezTo>
                  <a:close/>
                </a:path>
              </a:pathLst>
            </a:custGeom>
            <a:solidFill>
              <a:srgbClr val="051A36"/>
            </a:solidFill>
          </p:spPr>
        </p:sp>
        <p:sp>
          <p:nvSpPr>
            <p:cNvPr id="4" name="TextBox 4"/>
            <p:cNvSpPr txBox="1"/>
            <p:nvPr/>
          </p:nvSpPr>
          <p:spPr>
            <a:xfrm>
              <a:off x="0" y="-57150"/>
              <a:ext cx="4816593" cy="1218785"/>
            </a:xfrm>
            <a:prstGeom prst="rect">
              <a:avLst/>
            </a:prstGeom>
          </p:spPr>
          <p:txBody>
            <a:bodyPr lIns="50800" tIns="50800" rIns="50800" bIns="50800" rtlCol="0" anchor="ctr"/>
            <a:lstStyle/>
            <a:p>
              <a:pPr algn="ctr">
                <a:lnSpc>
                  <a:spcPts val="2524"/>
                </a:lnSpc>
              </a:pPr>
              <a:endParaRPr/>
            </a:p>
          </p:txBody>
        </p:sp>
      </p:grpSp>
      <p:grpSp>
        <p:nvGrpSpPr>
          <p:cNvPr id="5" name="Group 5"/>
          <p:cNvGrpSpPr/>
          <p:nvPr/>
        </p:nvGrpSpPr>
        <p:grpSpPr>
          <a:xfrm>
            <a:off x="1827030" y="6815488"/>
            <a:ext cx="2411988" cy="656738"/>
            <a:chOff x="0" y="0"/>
            <a:chExt cx="635256" cy="172968"/>
          </a:xfrm>
        </p:grpSpPr>
        <p:sp>
          <p:nvSpPr>
            <p:cNvPr id="6" name="Freeform 6"/>
            <p:cNvSpPr/>
            <p:nvPr/>
          </p:nvSpPr>
          <p:spPr>
            <a:xfrm>
              <a:off x="0" y="0"/>
              <a:ext cx="635256" cy="172968"/>
            </a:xfrm>
            <a:custGeom>
              <a:avLst/>
              <a:gdLst/>
              <a:ahLst/>
              <a:cxnLst/>
              <a:rect l="l" t="t" r="r" b="b"/>
              <a:pathLst>
                <a:path w="635256" h="172968">
                  <a:moveTo>
                    <a:pt x="86484" y="0"/>
                  </a:moveTo>
                  <a:lnTo>
                    <a:pt x="548772" y="0"/>
                  </a:lnTo>
                  <a:cubicBezTo>
                    <a:pt x="571709" y="0"/>
                    <a:pt x="593707" y="9112"/>
                    <a:pt x="609926" y="25331"/>
                  </a:cubicBezTo>
                  <a:cubicBezTo>
                    <a:pt x="626144" y="41549"/>
                    <a:pt x="635256" y="63547"/>
                    <a:pt x="635256" y="86484"/>
                  </a:cubicBezTo>
                  <a:lnTo>
                    <a:pt x="635256" y="86484"/>
                  </a:lnTo>
                  <a:cubicBezTo>
                    <a:pt x="635256" y="109421"/>
                    <a:pt x="626144" y="131419"/>
                    <a:pt x="609926" y="147637"/>
                  </a:cubicBezTo>
                  <a:cubicBezTo>
                    <a:pt x="593707" y="163856"/>
                    <a:pt x="571709" y="172968"/>
                    <a:pt x="548772" y="172968"/>
                  </a:cubicBezTo>
                  <a:lnTo>
                    <a:pt x="86484" y="172968"/>
                  </a:lnTo>
                  <a:cubicBezTo>
                    <a:pt x="63547" y="172968"/>
                    <a:pt x="41549" y="163856"/>
                    <a:pt x="25331" y="147637"/>
                  </a:cubicBezTo>
                  <a:cubicBezTo>
                    <a:pt x="9112" y="131419"/>
                    <a:pt x="0" y="109421"/>
                    <a:pt x="0" y="86484"/>
                  </a:cubicBezTo>
                  <a:lnTo>
                    <a:pt x="0" y="86484"/>
                  </a:lnTo>
                  <a:cubicBezTo>
                    <a:pt x="0" y="63547"/>
                    <a:pt x="9112" y="41549"/>
                    <a:pt x="25331" y="25331"/>
                  </a:cubicBezTo>
                  <a:cubicBezTo>
                    <a:pt x="41549" y="9112"/>
                    <a:pt x="63547" y="0"/>
                    <a:pt x="86484" y="0"/>
                  </a:cubicBezTo>
                  <a:close/>
                </a:path>
              </a:pathLst>
            </a:custGeom>
            <a:solidFill>
              <a:srgbClr val="FFFFFF"/>
            </a:solidFill>
            <a:ln w="38100" cap="rnd">
              <a:solidFill>
                <a:srgbClr val="FF6F15"/>
              </a:solidFill>
              <a:prstDash val="solid"/>
              <a:round/>
            </a:ln>
          </p:spPr>
        </p:sp>
        <p:sp>
          <p:nvSpPr>
            <p:cNvPr id="7" name="TextBox 7"/>
            <p:cNvSpPr txBox="1"/>
            <p:nvPr/>
          </p:nvSpPr>
          <p:spPr>
            <a:xfrm>
              <a:off x="0" y="57150"/>
              <a:ext cx="635256" cy="115818"/>
            </a:xfrm>
            <a:prstGeom prst="rect">
              <a:avLst/>
            </a:prstGeom>
          </p:spPr>
          <p:txBody>
            <a:bodyPr lIns="50800" tIns="50800" rIns="50800" bIns="50800" rtlCol="0" anchor="ctr"/>
            <a:lstStyle/>
            <a:p>
              <a:pPr algn="ctr">
                <a:lnSpc>
                  <a:spcPts val="2401"/>
                </a:lnSpc>
              </a:pPr>
              <a:endParaRPr/>
            </a:p>
          </p:txBody>
        </p:sp>
      </p:grpSp>
      <p:grpSp>
        <p:nvGrpSpPr>
          <p:cNvPr id="8" name="Group 8"/>
          <p:cNvGrpSpPr/>
          <p:nvPr/>
        </p:nvGrpSpPr>
        <p:grpSpPr>
          <a:xfrm>
            <a:off x="4545971" y="6815488"/>
            <a:ext cx="4515166" cy="656738"/>
            <a:chOff x="0" y="0"/>
            <a:chExt cx="1189180" cy="172968"/>
          </a:xfrm>
        </p:grpSpPr>
        <p:sp>
          <p:nvSpPr>
            <p:cNvPr id="9" name="Freeform 9"/>
            <p:cNvSpPr/>
            <p:nvPr/>
          </p:nvSpPr>
          <p:spPr>
            <a:xfrm>
              <a:off x="0" y="0"/>
              <a:ext cx="1189180" cy="172968"/>
            </a:xfrm>
            <a:custGeom>
              <a:avLst/>
              <a:gdLst/>
              <a:ahLst/>
              <a:cxnLst/>
              <a:rect l="l" t="t" r="r" b="b"/>
              <a:pathLst>
                <a:path w="1189180" h="172968">
                  <a:moveTo>
                    <a:pt x="86484" y="0"/>
                  </a:moveTo>
                  <a:lnTo>
                    <a:pt x="1102696" y="0"/>
                  </a:lnTo>
                  <a:cubicBezTo>
                    <a:pt x="1125633" y="0"/>
                    <a:pt x="1147630" y="9112"/>
                    <a:pt x="1163849" y="25331"/>
                  </a:cubicBezTo>
                  <a:cubicBezTo>
                    <a:pt x="1180068" y="41549"/>
                    <a:pt x="1189180" y="63547"/>
                    <a:pt x="1189180" y="86484"/>
                  </a:cubicBezTo>
                  <a:lnTo>
                    <a:pt x="1189180" y="86484"/>
                  </a:lnTo>
                  <a:cubicBezTo>
                    <a:pt x="1189180" y="109421"/>
                    <a:pt x="1180068" y="131419"/>
                    <a:pt x="1163849" y="147637"/>
                  </a:cubicBezTo>
                  <a:cubicBezTo>
                    <a:pt x="1147630" y="163856"/>
                    <a:pt x="1125633" y="172968"/>
                    <a:pt x="1102696" y="172968"/>
                  </a:cubicBezTo>
                  <a:lnTo>
                    <a:pt x="86484" y="172968"/>
                  </a:lnTo>
                  <a:cubicBezTo>
                    <a:pt x="63547" y="172968"/>
                    <a:pt x="41549" y="163856"/>
                    <a:pt x="25331" y="147637"/>
                  </a:cubicBezTo>
                  <a:cubicBezTo>
                    <a:pt x="9112" y="131419"/>
                    <a:pt x="0" y="109421"/>
                    <a:pt x="0" y="86484"/>
                  </a:cubicBezTo>
                  <a:lnTo>
                    <a:pt x="0" y="86484"/>
                  </a:lnTo>
                  <a:cubicBezTo>
                    <a:pt x="0" y="63547"/>
                    <a:pt x="9112" y="41549"/>
                    <a:pt x="25331" y="25331"/>
                  </a:cubicBezTo>
                  <a:cubicBezTo>
                    <a:pt x="41549" y="9112"/>
                    <a:pt x="63547" y="0"/>
                    <a:pt x="86484" y="0"/>
                  </a:cubicBezTo>
                  <a:close/>
                </a:path>
              </a:pathLst>
            </a:custGeom>
            <a:solidFill>
              <a:srgbClr val="FF6F15"/>
            </a:solidFill>
          </p:spPr>
        </p:sp>
        <p:sp>
          <p:nvSpPr>
            <p:cNvPr id="10" name="TextBox 10"/>
            <p:cNvSpPr txBox="1"/>
            <p:nvPr/>
          </p:nvSpPr>
          <p:spPr>
            <a:xfrm>
              <a:off x="0" y="57150"/>
              <a:ext cx="1189180" cy="115818"/>
            </a:xfrm>
            <a:prstGeom prst="rect">
              <a:avLst/>
            </a:prstGeom>
          </p:spPr>
          <p:txBody>
            <a:bodyPr lIns="50800" tIns="50800" rIns="50800" bIns="50800" rtlCol="0" anchor="ctr"/>
            <a:lstStyle/>
            <a:p>
              <a:pPr algn="ctr">
                <a:lnSpc>
                  <a:spcPts val="2401"/>
                </a:lnSpc>
              </a:pPr>
              <a:endParaRPr/>
            </a:p>
          </p:txBody>
        </p:sp>
      </p:grpSp>
      <p:grpSp>
        <p:nvGrpSpPr>
          <p:cNvPr id="11" name="Group 11"/>
          <p:cNvGrpSpPr/>
          <p:nvPr/>
        </p:nvGrpSpPr>
        <p:grpSpPr>
          <a:xfrm>
            <a:off x="2745171" y="815510"/>
            <a:ext cx="4863384" cy="826715"/>
            <a:chOff x="0" y="0"/>
            <a:chExt cx="2390763" cy="406400"/>
          </a:xfrm>
        </p:grpSpPr>
        <p:sp>
          <p:nvSpPr>
            <p:cNvPr id="12" name="Freeform 12"/>
            <p:cNvSpPr/>
            <p:nvPr/>
          </p:nvSpPr>
          <p:spPr>
            <a:xfrm>
              <a:off x="0" y="0"/>
              <a:ext cx="2390763" cy="406400"/>
            </a:xfrm>
            <a:custGeom>
              <a:avLst/>
              <a:gdLst/>
              <a:ahLst/>
              <a:cxnLst/>
              <a:rect l="l" t="t" r="r" b="b"/>
              <a:pathLst>
                <a:path w="2390763" h="406400">
                  <a:moveTo>
                    <a:pt x="2187563" y="0"/>
                  </a:moveTo>
                  <a:cubicBezTo>
                    <a:pt x="2299787" y="0"/>
                    <a:pt x="2390763" y="90976"/>
                    <a:pt x="2390763" y="203200"/>
                  </a:cubicBezTo>
                  <a:cubicBezTo>
                    <a:pt x="2390763" y="315424"/>
                    <a:pt x="2299787" y="406400"/>
                    <a:pt x="2187563" y="406400"/>
                  </a:cubicBezTo>
                  <a:lnTo>
                    <a:pt x="203200" y="406400"/>
                  </a:lnTo>
                  <a:cubicBezTo>
                    <a:pt x="90976" y="406400"/>
                    <a:pt x="0" y="315424"/>
                    <a:pt x="0" y="203200"/>
                  </a:cubicBezTo>
                  <a:cubicBezTo>
                    <a:pt x="0" y="90976"/>
                    <a:pt x="90976" y="0"/>
                    <a:pt x="203200" y="0"/>
                  </a:cubicBezTo>
                  <a:close/>
                </a:path>
              </a:pathLst>
            </a:custGeom>
            <a:solidFill>
              <a:srgbClr val="FF6F15"/>
            </a:solidFill>
            <a:ln cap="sq">
              <a:noFill/>
              <a:prstDash val="solid"/>
              <a:miter/>
            </a:ln>
          </p:spPr>
        </p:sp>
        <p:sp>
          <p:nvSpPr>
            <p:cNvPr id="13" name="TextBox 13"/>
            <p:cNvSpPr txBox="1"/>
            <p:nvPr/>
          </p:nvSpPr>
          <p:spPr>
            <a:xfrm>
              <a:off x="0" y="-19050"/>
              <a:ext cx="2390763" cy="425450"/>
            </a:xfrm>
            <a:prstGeom prst="rect">
              <a:avLst/>
            </a:prstGeom>
          </p:spPr>
          <p:txBody>
            <a:bodyPr lIns="31690" tIns="31690" rIns="31690" bIns="31690" rtlCol="0" anchor="ctr"/>
            <a:lstStyle/>
            <a:p>
              <a:pPr algn="ctr">
                <a:lnSpc>
                  <a:spcPts val="1659"/>
                </a:lnSpc>
                <a:spcBef>
                  <a:spcPct val="0"/>
                </a:spcBef>
              </a:pPr>
              <a:endParaRPr/>
            </a:p>
          </p:txBody>
        </p:sp>
      </p:grpSp>
      <p:sp>
        <p:nvSpPr>
          <p:cNvPr id="19" name="TextBox 19"/>
          <p:cNvSpPr txBox="1"/>
          <p:nvPr/>
        </p:nvSpPr>
        <p:spPr>
          <a:xfrm>
            <a:off x="1812177" y="3713418"/>
            <a:ext cx="12003866" cy="2688061"/>
          </a:xfrm>
          <a:prstGeom prst="rect">
            <a:avLst/>
          </a:prstGeom>
        </p:spPr>
        <p:txBody>
          <a:bodyPr lIns="0" tIns="0" rIns="0" bIns="0" rtlCol="0" anchor="t">
            <a:spAutoFit/>
          </a:bodyPr>
          <a:lstStyle/>
          <a:p>
            <a:pPr algn="l">
              <a:lnSpc>
                <a:spcPts val="10391"/>
              </a:lnSpc>
            </a:pPr>
            <a:r>
              <a:rPr lang="en-US" sz="8659" b="1" dirty="0">
                <a:solidFill>
                  <a:srgbClr val="051A36"/>
                </a:solidFill>
                <a:latin typeface="Poppins Bold"/>
                <a:ea typeface="Poppins Bold"/>
                <a:cs typeface="Poppins Bold"/>
                <a:sym typeface="Poppins Bold"/>
              </a:rPr>
              <a:t>Optimizing Supply Chain Performance</a:t>
            </a:r>
          </a:p>
        </p:txBody>
      </p:sp>
      <p:sp>
        <p:nvSpPr>
          <p:cNvPr id="20" name="TextBox 20"/>
          <p:cNvSpPr txBox="1"/>
          <p:nvPr/>
        </p:nvSpPr>
        <p:spPr>
          <a:xfrm>
            <a:off x="1942208" y="6992409"/>
            <a:ext cx="2147514" cy="294248"/>
          </a:xfrm>
          <a:prstGeom prst="rect">
            <a:avLst/>
          </a:prstGeom>
        </p:spPr>
        <p:txBody>
          <a:bodyPr lIns="0" tIns="0" rIns="0" bIns="0" rtlCol="0" anchor="t">
            <a:spAutoFit/>
          </a:bodyPr>
          <a:lstStyle/>
          <a:p>
            <a:pPr algn="ctr">
              <a:lnSpc>
                <a:spcPts val="2209"/>
              </a:lnSpc>
            </a:pPr>
            <a:r>
              <a:rPr lang="en-US" sz="2301" b="1" dirty="0">
                <a:solidFill>
                  <a:srgbClr val="051A36"/>
                </a:solidFill>
                <a:latin typeface="Poppins Bold"/>
                <a:ea typeface="Poppins Bold"/>
                <a:cs typeface="Poppins Bold"/>
                <a:sym typeface="Poppins Bold"/>
              </a:rPr>
              <a:t>Report by :</a:t>
            </a:r>
          </a:p>
        </p:txBody>
      </p:sp>
      <p:sp>
        <p:nvSpPr>
          <p:cNvPr id="21" name="TextBox 21"/>
          <p:cNvSpPr txBox="1"/>
          <p:nvPr/>
        </p:nvSpPr>
        <p:spPr>
          <a:xfrm>
            <a:off x="4677080" y="6992409"/>
            <a:ext cx="4221508" cy="294248"/>
          </a:xfrm>
          <a:prstGeom prst="rect">
            <a:avLst/>
          </a:prstGeom>
        </p:spPr>
        <p:txBody>
          <a:bodyPr lIns="0" tIns="0" rIns="0" bIns="0" rtlCol="0" anchor="t">
            <a:spAutoFit/>
          </a:bodyPr>
          <a:lstStyle/>
          <a:p>
            <a:pPr algn="ctr">
              <a:lnSpc>
                <a:spcPts val="2209"/>
              </a:lnSpc>
            </a:pPr>
            <a:r>
              <a:rPr lang="en-US" sz="2301" b="1" dirty="0">
                <a:solidFill>
                  <a:srgbClr val="FFFFFF"/>
                </a:solidFill>
                <a:latin typeface="Poppins Bold"/>
                <a:ea typeface="Poppins Bold"/>
                <a:cs typeface="Poppins Bold"/>
                <a:sym typeface="Poppins Bold"/>
              </a:rPr>
              <a:t>Helly Modi</a:t>
            </a:r>
          </a:p>
        </p:txBody>
      </p:sp>
      <p:sp>
        <p:nvSpPr>
          <p:cNvPr id="22" name="TextBox 22"/>
          <p:cNvSpPr txBox="1"/>
          <p:nvPr/>
        </p:nvSpPr>
        <p:spPr>
          <a:xfrm>
            <a:off x="2957226" y="1015593"/>
            <a:ext cx="4396708" cy="518732"/>
          </a:xfrm>
          <a:prstGeom prst="rect">
            <a:avLst/>
          </a:prstGeom>
        </p:spPr>
        <p:txBody>
          <a:bodyPr lIns="0" tIns="0" rIns="0" bIns="0" rtlCol="0" anchor="t">
            <a:spAutoFit/>
          </a:bodyPr>
          <a:lstStyle/>
          <a:p>
            <a:pPr algn="ctr">
              <a:lnSpc>
                <a:spcPts val="3853"/>
              </a:lnSpc>
            </a:pPr>
            <a:r>
              <a:rPr lang="en-US" sz="4000" b="1" dirty="0">
                <a:solidFill>
                  <a:srgbClr val="FFFFFF"/>
                </a:solidFill>
                <a:latin typeface="Poppins Semi-Bold"/>
                <a:ea typeface="Poppins Semi-Bold"/>
                <a:cs typeface="Poppins Semi-Bold"/>
                <a:sym typeface="Poppins Semi-Bold"/>
              </a:rPr>
              <a:t>AtliQ Mart</a:t>
            </a:r>
          </a:p>
        </p:txBody>
      </p:sp>
      <p:sp>
        <p:nvSpPr>
          <p:cNvPr id="26" name="TextBox 26"/>
          <p:cNvSpPr txBox="1"/>
          <p:nvPr/>
        </p:nvSpPr>
        <p:spPr>
          <a:xfrm>
            <a:off x="13816043" y="624018"/>
            <a:ext cx="4191000" cy="331501"/>
          </a:xfrm>
          <a:prstGeom prst="rect">
            <a:avLst/>
          </a:prstGeom>
        </p:spPr>
        <p:txBody>
          <a:bodyPr wrap="square" lIns="0" tIns="0" rIns="0" bIns="0" rtlCol="0" anchor="t">
            <a:spAutoFit/>
          </a:bodyPr>
          <a:lstStyle/>
          <a:p>
            <a:pPr marL="0" lvl="0" indent="0" algn="l">
              <a:lnSpc>
                <a:spcPts val="2684"/>
              </a:lnSpc>
              <a:spcBef>
                <a:spcPct val="0"/>
              </a:spcBef>
            </a:pPr>
            <a:r>
              <a:rPr lang="en-US" sz="2000" b="1" dirty="0">
                <a:solidFill>
                  <a:srgbClr val="051A36"/>
                </a:solidFill>
                <a:latin typeface="Poppins Bold"/>
                <a:ea typeface="Poppins Bold"/>
                <a:cs typeface="Poppins Bold"/>
                <a:sym typeface="Poppins Bold"/>
              </a:rPr>
              <a:t>CodeBasics Resume Challenge</a:t>
            </a:r>
          </a:p>
        </p:txBody>
      </p:sp>
      <p:pic>
        <p:nvPicPr>
          <p:cNvPr id="28" name="Picture 27">
            <a:extLst>
              <a:ext uri="{FF2B5EF4-FFF2-40B4-BE49-F238E27FC236}">
                <a16:creationId xmlns:a16="http://schemas.microsoft.com/office/drawing/2014/main" id="{8836B674-CD3B-28D8-96BA-7D75336AFD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77800" y="414207"/>
            <a:ext cx="870784" cy="870784"/>
          </a:xfrm>
          <a:prstGeom prst="rect">
            <a:avLst/>
          </a:prstGeom>
        </p:spPr>
      </p:pic>
      <p:pic>
        <p:nvPicPr>
          <p:cNvPr id="30" name="Picture 29">
            <a:extLst>
              <a:ext uri="{FF2B5EF4-FFF2-40B4-BE49-F238E27FC236}">
                <a16:creationId xmlns:a16="http://schemas.microsoft.com/office/drawing/2014/main" id="{090AB8A8-ABB6-2A29-E68A-B596C65EF7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flipV="1">
            <a:off x="910794" y="653848"/>
            <a:ext cx="1222805" cy="1242222"/>
          </a:xfrm>
          <a:prstGeom prst="rect">
            <a:avLst/>
          </a:prstGeom>
        </p:spPr>
      </p:pic>
      <p:sp>
        <p:nvSpPr>
          <p:cNvPr id="31" name="TextBox 26">
            <a:extLst>
              <a:ext uri="{FF2B5EF4-FFF2-40B4-BE49-F238E27FC236}">
                <a16:creationId xmlns:a16="http://schemas.microsoft.com/office/drawing/2014/main" id="{52A26C40-266C-F617-DEC3-526C99C2B56F}"/>
              </a:ext>
            </a:extLst>
          </p:cNvPr>
          <p:cNvSpPr txBox="1"/>
          <p:nvPr/>
        </p:nvSpPr>
        <p:spPr>
          <a:xfrm>
            <a:off x="2933163" y="1836110"/>
            <a:ext cx="4675392" cy="374590"/>
          </a:xfrm>
          <a:prstGeom prst="rect">
            <a:avLst/>
          </a:prstGeom>
        </p:spPr>
        <p:txBody>
          <a:bodyPr wrap="square" lIns="0" tIns="0" rIns="0" bIns="0" rtlCol="0" anchor="t">
            <a:spAutoFit/>
          </a:bodyPr>
          <a:lstStyle/>
          <a:p>
            <a:pPr marL="0" lvl="0" indent="0">
              <a:lnSpc>
                <a:spcPts val="2684"/>
              </a:lnSpc>
              <a:spcBef>
                <a:spcPct val="0"/>
              </a:spcBef>
            </a:pPr>
            <a:r>
              <a:rPr lang="en-US" sz="3200" b="1" dirty="0">
                <a:solidFill>
                  <a:srgbClr val="051A36"/>
                </a:solidFill>
                <a:latin typeface="Poppins Bold"/>
                <a:ea typeface="Poppins Bold"/>
                <a:cs typeface="Poppins Bold"/>
                <a:sym typeface="Poppins Bold"/>
              </a:rPr>
              <a:t>FMCG  manufacturer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56A0A-C706-B8C6-1117-FD77091FE8B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E1F5C97-E4B2-DDCE-DE23-3657FCBF1E35}"/>
              </a:ext>
            </a:extLst>
          </p:cNvPr>
          <p:cNvGrpSpPr/>
          <p:nvPr/>
        </p:nvGrpSpPr>
        <p:grpSpPr>
          <a:xfrm>
            <a:off x="0" y="-288786"/>
            <a:ext cx="19088812" cy="10864572"/>
            <a:chOff x="0" y="-57150"/>
            <a:chExt cx="4011760" cy="2861451"/>
          </a:xfrm>
        </p:grpSpPr>
        <p:sp>
          <p:nvSpPr>
            <p:cNvPr id="3" name="Freeform 3">
              <a:extLst>
                <a:ext uri="{FF2B5EF4-FFF2-40B4-BE49-F238E27FC236}">
                  <a16:creationId xmlns:a16="http://schemas.microsoft.com/office/drawing/2014/main" id="{0913CA81-5BBF-ADFD-2817-83795076D3B1}"/>
                </a:ext>
              </a:extLst>
            </p:cNvPr>
            <p:cNvSpPr/>
            <p:nvPr/>
          </p:nvSpPr>
          <p:spPr>
            <a:xfrm>
              <a:off x="0" y="0"/>
              <a:ext cx="3971574" cy="2734140"/>
            </a:xfrm>
            <a:custGeom>
              <a:avLst/>
              <a:gdLst/>
              <a:ahLst/>
              <a:cxnLst/>
              <a:rect l="l" t="t" r="r" b="b"/>
              <a:pathLst>
                <a:path w="4011760" h="2804301">
                  <a:moveTo>
                    <a:pt x="38120" y="0"/>
                  </a:moveTo>
                  <a:lnTo>
                    <a:pt x="3973640" y="0"/>
                  </a:lnTo>
                  <a:cubicBezTo>
                    <a:pt x="3983751" y="0"/>
                    <a:pt x="3993447" y="4016"/>
                    <a:pt x="4000595" y="11165"/>
                  </a:cubicBezTo>
                  <a:cubicBezTo>
                    <a:pt x="4007744" y="18314"/>
                    <a:pt x="4011760" y="28010"/>
                    <a:pt x="4011760" y="38120"/>
                  </a:cubicBezTo>
                  <a:lnTo>
                    <a:pt x="4011760" y="2766182"/>
                  </a:lnTo>
                  <a:cubicBezTo>
                    <a:pt x="4011760" y="2787234"/>
                    <a:pt x="3994693" y="2804301"/>
                    <a:pt x="3973640" y="2804301"/>
                  </a:cubicBezTo>
                  <a:lnTo>
                    <a:pt x="38120" y="2804301"/>
                  </a:lnTo>
                  <a:cubicBezTo>
                    <a:pt x="17067" y="2804301"/>
                    <a:pt x="0" y="2787234"/>
                    <a:pt x="0" y="2766182"/>
                  </a:cubicBezTo>
                  <a:lnTo>
                    <a:pt x="0" y="38120"/>
                  </a:lnTo>
                  <a:cubicBezTo>
                    <a:pt x="0" y="17067"/>
                    <a:pt x="17067" y="0"/>
                    <a:pt x="38120" y="0"/>
                  </a:cubicBezTo>
                  <a:close/>
                </a:path>
              </a:pathLst>
            </a:custGeom>
            <a:solidFill>
              <a:srgbClr val="051A36"/>
            </a:solidFill>
          </p:spPr>
          <p:txBody>
            <a:bodyPr/>
            <a:lstStyle/>
            <a:p>
              <a:endParaRPr lang="en-IN" dirty="0"/>
            </a:p>
          </p:txBody>
        </p:sp>
        <p:sp>
          <p:nvSpPr>
            <p:cNvPr id="4" name="TextBox 4">
              <a:extLst>
                <a:ext uri="{FF2B5EF4-FFF2-40B4-BE49-F238E27FC236}">
                  <a16:creationId xmlns:a16="http://schemas.microsoft.com/office/drawing/2014/main" id="{F3ACE794-D394-38AB-101B-25D2656E3DD6}"/>
                </a:ext>
              </a:extLst>
            </p:cNvPr>
            <p:cNvSpPr txBox="1"/>
            <p:nvPr/>
          </p:nvSpPr>
          <p:spPr>
            <a:xfrm>
              <a:off x="0" y="-57150"/>
              <a:ext cx="4011760" cy="2861451"/>
            </a:xfrm>
            <a:prstGeom prst="rect">
              <a:avLst/>
            </a:prstGeom>
          </p:spPr>
          <p:txBody>
            <a:bodyPr lIns="50800" tIns="50800" rIns="50800" bIns="50800" rtlCol="0" anchor="ctr"/>
            <a:lstStyle/>
            <a:p>
              <a:pPr algn="ctr">
                <a:lnSpc>
                  <a:spcPts val="2524"/>
                </a:lnSpc>
              </a:pPr>
              <a:endParaRPr/>
            </a:p>
          </p:txBody>
        </p:sp>
      </p:grpSp>
      <p:sp>
        <p:nvSpPr>
          <p:cNvPr id="16" name="TextBox 16">
            <a:extLst>
              <a:ext uri="{FF2B5EF4-FFF2-40B4-BE49-F238E27FC236}">
                <a16:creationId xmlns:a16="http://schemas.microsoft.com/office/drawing/2014/main" id="{53192897-6B1D-AD71-EEA2-441B09B49176}"/>
              </a:ext>
            </a:extLst>
          </p:cNvPr>
          <p:cNvSpPr txBox="1"/>
          <p:nvPr/>
        </p:nvSpPr>
        <p:spPr>
          <a:xfrm>
            <a:off x="4751345" y="473435"/>
            <a:ext cx="8785310" cy="982641"/>
          </a:xfrm>
          <a:prstGeom prst="rect">
            <a:avLst/>
          </a:prstGeom>
        </p:spPr>
        <p:txBody>
          <a:bodyPr lIns="0" tIns="0" rIns="0" bIns="0" rtlCol="0" anchor="t">
            <a:spAutoFit/>
          </a:bodyPr>
          <a:lstStyle/>
          <a:p>
            <a:pPr marL="0" lvl="0" indent="0" algn="l">
              <a:lnSpc>
                <a:spcPts val="7640"/>
              </a:lnSpc>
            </a:pPr>
            <a:r>
              <a:rPr lang="en-US" sz="7009" b="1" dirty="0">
                <a:solidFill>
                  <a:srgbClr val="FF6F15"/>
                </a:solidFill>
                <a:latin typeface="Poppins Bold"/>
                <a:ea typeface="Poppins Bold"/>
                <a:cs typeface="Poppins Bold"/>
                <a:sym typeface="Poppins Bold"/>
              </a:rPr>
              <a:t>Customer Insights</a:t>
            </a:r>
          </a:p>
        </p:txBody>
      </p:sp>
      <p:sp>
        <p:nvSpPr>
          <p:cNvPr id="18" name="TextBox 18">
            <a:extLst>
              <a:ext uri="{FF2B5EF4-FFF2-40B4-BE49-F238E27FC236}">
                <a16:creationId xmlns:a16="http://schemas.microsoft.com/office/drawing/2014/main" id="{E3376A3D-CF17-EEC0-A709-951ED960A4B2}"/>
              </a:ext>
            </a:extLst>
          </p:cNvPr>
          <p:cNvSpPr txBox="1"/>
          <p:nvPr/>
        </p:nvSpPr>
        <p:spPr>
          <a:xfrm>
            <a:off x="680141" y="2032825"/>
            <a:ext cx="13716000" cy="398827"/>
          </a:xfrm>
          <a:prstGeom prst="rect">
            <a:avLst/>
          </a:prstGeom>
        </p:spPr>
        <p:txBody>
          <a:bodyPr wrap="square" lIns="0" tIns="0" rIns="0" bIns="0" rtlCol="0" anchor="t">
            <a:spAutoFit/>
          </a:bodyPr>
          <a:lstStyle/>
          <a:p>
            <a:pPr marL="0" lvl="0" indent="0" algn="l">
              <a:lnSpc>
                <a:spcPts val="3400"/>
              </a:lnSpc>
              <a:spcBef>
                <a:spcPct val="0"/>
              </a:spcBef>
            </a:pPr>
            <a:r>
              <a:rPr lang="en-US" sz="2000" u="none" strike="noStrike" dirty="0">
                <a:solidFill>
                  <a:srgbClr val="FFFFFF">
                    <a:alpha val="80000"/>
                  </a:srgbClr>
                </a:solidFill>
                <a:latin typeface="Poppins"/>
                <a:ea typeface="Poppins"/>
                <a:cs typeface="Poppins"/>
                <a:sym typeface="Poppins"/>
              </a:rPr>
              <a:t>Customers are segmented into "Bulk Buyers," "High-Value Frequent Buyers," and "Steady Shoppers." </a:t>
            </a:r>
          </a:p>
        </p:txBody>
      </p:sp>
      <p:sp>
        <p:nvSpPr>
          <p:cNvPr id="20" name="TextBox 20">
            <a:extLst>
              <a:ext uri="{FF2B5EF4-FFF2-40B4-BE49-F238E27FC236}">
                <a16:creationId xmlns:a16="http://schemas.microsoft.com/office/drawing/2014/main" id="{BF82A792-5A34-595A-DBB0-8A2A30038138}"/>
              </a:ext>
            </a:extLst>
          </p:cNvPr>
          <p:cNvSpPr txBox="1"/>
          <p:nvPr/>
        </p:nvSpPr>
        <p:spPr>
          <a:xfrm>
            <a:off x="368521" y="2951469"/>
            <a:ext cx="4188336" cy="3886962"/>
          </a:xfrm>
          <a:prstGeom prst="rect">
            <a:avLst/>
          </a:prstGeom>
        </p:spPr>
        <p:txBody>
          <a:bodyPr wrap="square" lIns="0" tIns="0" rIns="0" bIns="0" rtlCol="0" anchor="t">
            <a:spAutoFit/>
          </a:bodyPr>
          <a:lstStyle/>
          <a:p>
            <a:pPr marL="0" lvl="0" indent="0" algn="ctr">
              <a:lnSpc>
                <a:spcPts val="3400"/>
              </a:lnSpc>
              <a:spcBef>
                <a:spcPct val="0"/>
              </a:spcBef>
            </a:pPr>
            <a:r>
              <a:rPr lang="en-US" sz="2000" b="1" u="none" strike="noStrike" dirty="0">
                <a:solidFill>
                  <a:srgbClr val="FFFFFF">
                    <a:alpha val="80000"/>
                  </a:srgbClr>
                </a:solidFill>
                <a:latin typeface="Poppins"/>
                <a:ea typeface="Poppins"/>
                <a:cs typeface="Poppins"/>
                <a:sym typeface="Poppins"/>
              </a:rPr>
              <a:t>Cluster 1: "Bulk Buyers“</a:t>
            </a:r>
          </a:p>
          <a:p>
            <a:pPr marL="342900" lvl="0" indent="-342900" algn="l">
              <a:lnSpc>
                <a:spcPts val="3400"/>
              </a:lnSpc>
              <a:spcBef>
                <a:spcPct val="0"/>
              </a:spcBef>
              <a:buFont typeface="Arial" panose="020B0604020202020204" pitchFamily="34" charset="0"/>
              <a:buChar char="•"/>
            </a:pPr>
            <a:r>
              <a:rPr lang="en-US" sz="2000" dirty="0">
                <a:solidFill>
                  <a:srgbClr val="FFFFFF">
                    <a:alpha val="80000"/>
                  </a:srgbClr>
                </a:solidFill>
                <a:latin typeface="Poppins"/>
                <a:ea typeface="Poppins"/>
                <a:cs typeface="Poppins"/>
                <a:sym typeface="Poppins"/>
              </a:rPr>
              <a:t>Represents customers with low frequency, high average order size.</a:t>
            </a:r>
          </a:p>
          <a:p>
            <a:pPr marL="342900" lvl="0" indent="-342900" algn="l">
              <a:lnSpc>
                <a:spcPts val="3400"/>
              </a:lnSpc>
              <a:spcBef>
                <a:spcPct val="0"/>
              </a:spcBef>
              <a:buFont typeface="Arial" panose="020B0604020202020204" pitchFamily="34" charset="0"/>
              <a:buChar char="•"/>
            </a:pPr>
            <a:r>
              <a:rPr lang="en-US" sz="2000" u="none" strike="noStrike" dirty="0">
                <a:solidFill>
                  <a:srgbClr val="FFFFFF">
                    <a:alpha val="80000"/>
                  </a:srgbClr>
                </a:solidFill>
                <a:latin typeface="Poppins"/>
                <a:ea typeface="Poppins"/>
                <a:cs typeface="Poppins"/>
                <a:sym typeface="Poppins"/>
              </a:rPr>
              <a:t>These customers purchase large quantities less frequently, aligning with bulk buying behavior.</a:t>
            </a:r>
          </a:p>
          <a:p>
            <a:pPr marL="0" lvl="0" indent="0" algn="l">
              <a:lnSpc>
                <a:spcPts val="3400"/>
              </a:lnSpc>
              <a:spcBef>
                <a:spcPct val="0"/>
              </a:spcBef>
            </a:pPr>
            <a:endParaRPr lang="en-US" sz="2000" u="none" strike="noStrike" dirty="0">
              <a:solidFill>
                <a:srgbClr val="FFFFFF">
                  <a:alpha val="80000"/>
                </a:srgbClr>
              </a:solidFill>
              <a:latin typeface="Poppins"/>
              <a:ea typeface="Poppins"/>
              <a:cs typeface="Poppins"/>
              <a:sym typeface="Poppins"/>
            </a:endParaRPr>
          </a:p>
        </p:txBody>
      </p:sp>
      <p:pic>
        <p:nvPicPr>
          <p:cNvPr id="21" name="Picture 20">
            <a:extLst>
              <a:ext uri="{FF2B5EF4-FFF2-40B4-BE49-F238E27FC236}">
                <a16:creationId xmlns:a16="http://schemas.microsoft.com/office/drawing/2014/main" id="{D47D3C69-3B7E-B6A5-21DE-D0ADBBF0BA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flipV="1">
            <a:off x="321104" y="-15722"/>
            <a:ext cx="718076" cy="729478"/>
          </a:xfrm>
          <a:prstGeom prst="rect">
            <a:avLst/>
          </a:prstGeom>
        </p:spPr>
      </p:pic>
      <p:sp>
        <p:nvSpPr>
          <p:cNvPr id="22" name="TextBox 14">
            <a:extLst>
              <a:ext uri="{FF2B5EF4-FFF2-40B4-BE49-F238E27FC236}">
                <a16:creationId xmlns:a16="http://schemas.microsoft.com/office/drawing/2014/main" id="{D62147DE-140D-9BCA-EC9D-17361588827D}"/>
              </a:ext>
            </a:extLst>
          </p:cNvPr>
          <p:cNvSpPr txBox="1"/>
          <p:nvPr/>
        </p:nvSpPr>
        <p:spPr>
          <a:xfrm>
            <a:off x="1446296" y="319454"/>
            <a:ext cx="2032787" cy="360099"/>
          </a:xfrm>
          <a:prstGeom prst="rect">
            <a:avLst/>
          </a:prstGeom>
        </p:spPr>
        <p:txBody>
          <a:bodyPr lIns="0" tIns="0" rIns="0" bIns="0" rtlCol="0" anchor="t">
            <a:spAutoFit/>
          </a:bodyPr>
          <a:lstStyle/>
          <a:p>
            <a:pPr marL="0" lvl="0" indent="0" algn="l">
              <a:lnSpc>
                <a:spcPts val="2684"/>
              </a:lnSpc>
              <a:spcBef>
                <a:spcPct val="0"/>
              </a:spcBef>
            </a:pPr>
            <a:r>
              <a:rPr lang="en-US" sz="2796" b="1" dirty="0">
                <a:solidFill>
                  <a:srgbClr val="FFFFFF"/>
                </a:solidFill>
                <a:latin typeface="Poppins Bold"/>
                <a:ea typeface="Poppins Bold"/>
                <a:cs typeface="Poppins Bold"/>
                <a:sym typeface="Poppins Bold"/>
              </a:rPr>
              <a:t>AtliQ Mart</a:t>
            </a:r>
          </a:p>
        </p:txBody>
      </p:sp>
      <p:sp>
        <p:nvSpPr>
          <p:cNvPr id="28" name="TextBox 20">
            <a:extLst>
              <a:ext uri="{FF2B5EF4-FFF2-40B4-BE49-F238E27FC236}">
                <a16:creationId xmlns:a16="http://schemas.microsoft.com/office/drawing/2014/main" id="{67CB127A-E317-3360-D502-AE85AB1DA18B}"/>
              </a:ext>
            </a:extLst>
          </p:cNvPr>
          <p:cNvSpPr txBox="1"/>
          <p:nvPr/>
        </p:nvSpPr>
        <p:spPr>
          <a:xfrm>
            <a:off x="5029200" y="3091337"/>
            <a:ext cx="5791200" cy="3450945"/>
          </a:xfrm>
          <a:prstGeom prst="rect">
            <a:avLst/>
          </a:prstGeom>
        </p:spPr>
        <p:txBody>
          <a:bodyPr wrap="square" lIns="0" tIns="0" rIns="0" bIns="0" rtlCol="0" anchor="t">
            <a:spAutoFit/>
          </a:bodyPr>
          <a:lstStyle/>
          <a:p>
            <a:pPr marL="0" lvl="0" indent="0" algn="ctr">
              <a:lnSpc>
                <a:spcPts val="3400"/>
              </a:lnSpc>
              <a:spcBef>
                <a:spcPct val="0"/>
              </a:spcBef>
            </a:pPr>
            <a:r>
              <a:rPr lang="en-US" sz="2000" b="1" u="none" strike="noStrike" dirty="0">
                <a:solidFill>
                  <a:srgbClr val="FFFFFF">
                    <a:alpha val="80000"/>
                  </a:srgbClr>
                </a:solidFill>
                <a:latin typeface="Poppins"/>
                <a:ea typeface="Poppins"/>
                <a:cs typeface="Poppins"/>
                <a:sym typeface="Poppins"/>
              </a:rPr>
              <a:t>Cluster 2: "High-Value Frequent Buyers“</a:t>
            </a:r>
            <a:endParaRPr lang="en-US" sz="2000" b="1" dirty="0">
              <a:solidFill>
                <a:srgbClr val="FFFFFF">
                  <a:alpha val="80000"/>
                </a:srgbClr>
              </a:solidFill>
              <a:latin typeface="Poppins"/>
              <a:ea typeface="Poppins"/>
              <a:cs typeface="Poppins"/>
              <a:sym typeface="Poppins"/>
            </a:endParaRPr>
          </a:p>
          <a:p>
            <a:pPr marL="342900" lvl="0" indent="-342900">
              <a:lnSpc>
                <a:spcPts val="3400"/>
              </a:lnSpc>
              <a:spcBef>
                <a:spcPct val="0"/>
              </a:spcBef>
              <a:buFont typeface="Arial" panose="020B0604020202020204" pitchFamily="34" charset="0"/>
              <a:buChar char="•"/>
            </a:pPr>
            <a:r>
              <a:rPr lang="en-US" sz="2000" dirty="0">
                <a:solidFill>
                  <a:srgbClr val="FFFFFF">
                    <a:alpha val="80000"/>
                  </a:srgbClr>
                </a:solidFill>
                <a:latin typeface="Poppins"/>
                <a:ea typeface="Poppins"/>
                <a:cs typeface="Poppins"/>
                <a:sym typeface="Poppins"/>
              </a:rPr>
              <a:t>Represents the unique customer with high frequency, high average order size.</a:t>
            </a:r>
          </a:p>
          <a:p>
            <a:pPr lvl="0">
              <a:lnSpc>
                <a:spcPts val="3400"/>
              </a:lnSpc>
              <a:spcBef>
                <a:spcPct val="0"/>
              </a:spcBef>
            </a:pPr>
            <a:endParaRPr lang="en-US" sz="2000" dirty="0">
              <a:solidFill>
                <a:srgbClr val="FFFFFF">
                  <a:alpha val="80000"/>
                </a:srgbClr>
              </a:solidFill>
              <a:latin typeface="Poppins"/>
              <a:ea typeface="Poppins"/>
              <a:cs typeface="Poppins"/>
              <a:sym typeface="Poppins"/>
            </a:endParaRPr>
          </a:p>
          <a:p>
            <a:pPr marL="342900" lvl="0" indent="-342900">
              <a:lnSpc>
                <a:spcPts val="3400"/>
              </a:lnSpc>
              <a:spcBef>
                <a:spcPct val="0"/>
              </a:spcBef>
              <a:buFont typeface="Arial" panose="020B0604020202020204" pitchFamily="34" charset="0"/>
              <a:buChar char="•"/>
            </a:pPr>
            <a:r>
              <a:rPr lang="en-US" sz="2000" u="none" strike="noStrike" dirty="0">
                <a:solidFill>
                  <a:srgbClr val="FFFFFF">
                    <a:alpha val="80000"/>
                  </a:srgbClr>
                </a:solidFill>
                <a:latin typeface="Poppins"/>
                <a:ea typeface="Poppins"/>
                <a:cs typeface="Poppins"/>
                <a:sym typeface="Poppins"/>
              </a:rPr>
              <a:t>This segment consists of a highly engaged, high-value customer who orders frequently and in large quantities, possibly a VIP or business account.</a:t>
            </a:r>
          </a:p>
        </p:txBody>
      </p:sp>
      <p:sp>
        <p:nvSpPr>
          <p:cNvPr id="32" name="TextBox 20">
            <a:extLst>
              <a:ext uri="{FF2B5EF4-FFF2-40B4-BE49-F238E27FC236}">
                <a16:creationId xmlns:a16="http://schemas.microsoft.com/office/drawing/2014/main" id="{96DAF0E6-0E19-2DD2-E561-CCC74684B6B8}"/>
              </a:ext>
            </a:extLst>
          </p:cNvPr>
          <p:cNvSpPr txBox="1"/>
          <p:nvPr/>
        </p:nvSpPr>
        <p:spPr>
          <a:xfrm>
            <a:off x="12115800" y="3114621"/>
            <a:ext cx="5334000" cy="3014928"/>
          </a:xfrm>
          <a:prstGeom prst="rect">
            <a:avLst/>
          </a:prstGeom>
        </p:spPr>
        <p:txBody>
          <a:bodyPr wrap="square" lIns="0" tIns="0" rIns="0" bIns="0" rtlCol="0" anchor="t">
            <a:spAutoFit/>
          </a:bodyPr>
          <a:lstStyle/>
          <a:p>
            <a:pPr marL="0" lvl="0" indent="0" algn="ctr">
              <a:lnSpc>
                <a:spcPts val="3400"/>
              </a:lnSpc>
              <a:spcBef>
                <a:spcPct val="0"/>
              </a:spcBef>
            </a:pPr>
            <a:r>
              <a:rPr lang="en-US" sz="2000" b="1" u="none" strike="noStrike" dirty="0">
                <a:solidFill>
                  <a:srgbClr val="FFFFFF">
                    <a:alpha val="80000"/>
                  </a:srgbClr>
                </a:solidFill>
                <a:latin typeface="Poppins"/>
                <a:ea typeface="Poppins"/>
                <a:cs typeface="Poppins"/>
                <a:sym typeface="Poppins"/>
              </a:rPr>
              <a:t>Cluster 3: "Steady Shoppers“</a:t>
            </a:r>
          </a:p>
          <a:p>
            <a:pPr marL="342900" lvl="0" indent="-342900">
              <a:lnSpc>
                <a:spcPts val="3400"/>
              </a:lnSpc>
              <a:spcBef>
                <a:spcPct val="0"/>
              </a:spcBef>
              <a:buFont typeface="Arial" panose="020B0604020202020204" pitchFamily="34" charset="0"/>
              <a:buChar char="•"/>
            </a:pPr>
            <a:r>
              <a:rPr lang="en-US" sz="2000" dirty="0">
                <a:solidFill>
                  <a:srgbClr val="FFFFFF">
                    <a:alpha val="80000"/>
                  </a:srgbClr>
                </a:solidFill>
                <a:latin typeface="Poppins"/>
                <a:ea typeface="Poppins"/>
                <a:cs typeface="Poppins"/>
                <a:sym typeface="Poppins"/>
              </a:rPr>
              <a:t>Represents customers with moderate frequency and moderate order size.</a:t>
            </a:r>
          </a:p>
          <a:p>
            <a:pPr marL="342900" lvl="0" indent="-342900">
              <a:lnSpc>
                <a:spcPts val="3400"/>
              </a:lnSpc>
              <a:spcBef>
                <a:spcPct val="0"/>
              </a:spcBef>
              <a:buFont typeface="Arial" panose="020B0604020202020204" pitchFamily="34" charset="0"/>
              <a:buChar char="•"/>
            </a:pPr>
            <a:r>
              <a:rPr lang="en-US" sz="2000" u="none" strike="noStrike" dirty="0">
                <a:solidFill>
                  <a:srgbClr val="FFFFFF">
                    <a:alpha val="80000"/>
                  </a:srgbClr>
                </a:solidFill>
                <a:latin typeface="Poppins"/>
                <a:ea typeface="Poppins"/>
                <a:cs typeface="Poppins"/>
                <a:sym typeface="Poppins"/>
              </a:rPr>
              <a:t>These are consistent customers who place regular, moderate-sized orders, indicating steady and predictable purchasing behavior</a:t>
            </a:r>
          </a:p>
        </p:txBody>
      </p:sp>
      <p:sp>
        <p:nvSpPr>
          <p:cNvPr id="33" name="TextBox 18">
            <a:extLst>
              <a:ext uri="{FF2B5EF4-FFF2-40B4-BE49-F238E27FC236}">
                <a16:creationId xmlns:a16="http://schemas.microsoft.com/office/drawing/2014/main" id="{C8C37E65-0C44-B6AE-BEAC-5DBAE25516C7}"/>
              </a:ext>
            </a:extLst>
          </p:cNvPr>
          <p:cNvSpPr txBox="1"/>
          <p:nvPr/>
        </p:nvSpPr>
        <p:spPr>
          <a:xfrm>
            <a:off x="297040" y="6812518"/>
            <a:ext cx="18079453" cy="834844"/>
          </a:xfrm>
          <a:prstGeom prst="rect">
            <a:avLst/>
          </a:prstGeom>
        </p:spPr>
        <p:txBody>
          <a:bodyPr wrap="square" lIns="0" tIns="0" rIns="0" bIns="0" rtlCol="0" anchor="t">
            <a:spAutoFit/>
          </a:bodyPr>
          <a:lstStyle/>
          <a:p>
            <a:pPr marL="0" lvl="0" indent="0" algn="l">
              <a:lnSpc>
                <a:spcPts val="3400"/>
              </a:lnSpc>
              <a:spcBef>
                <a:spcPct val="0"/>
              </a:spcBef>
            </a:pPr>
            <a:r>
              <a:rPr lang="en-US" sz="2000" u="none" strike="noStrike" dirty="0">
                <a:solidFill>
                  <a:srgbClr val="FFFFFF">
                    <a:alpha val="80000"/>
                  </a:srgbClr>
                </a:solidFill>
                <a:latin typeface="Poppins"/>
                <a:ea typeface="Poppins"/>
                <a:cs typeface="Poppins"/>
                <a:sym typeface="Poppins"/>
              </a:rPr>
              <a:t>"</a:t>
            </a:r>
            <a:r>
              <a:rPr lang="en-US" sz="2000" b="1" u="none" strike="noStrike" dirty="0">
                <a:solidFill>
                  <a:srgbClr val="FFFFFF">
                    <a:alpha val="80000"/>
                  </a:srgbClr>
                </a:solidFill>
                <a:latin typeface="Poppins"/>
                <a:ea typeface="Poppins"/>
                <a:cs typeface="Poppins"/>
                <a:sym typeface="Poppins"/>
              </a:rPr>
              <a:t>Lotus Mart" </a:t>
            </a:r>
            <a:r>
              <a:rPr lang="en-US" sz="2000" u="none" strike="noStrike" dirty="0">
                <a:solidFill>
                  <a:srgbClr val="FFFFFF">
                    <a:alpha val="80000"/>
                  </a:srgbClr>
                </a:solidFill>
                <a:latin typeface="Poppins"/>
                <a:ea typeface="Poppins"/>
                <a:cs typeface="Poppins"/>
                <a:sym typeface="Poppins"/>
              </a:rPr>
              <a:t>and "</a:t>
            </a:r>
            <a:r>
              <a:rPr lang="en-US" sz="2000" b="1" u="none" strike="noStrike" dirty="0">
                <a:solidFill>
                  <a:srgbClr val="FFFFFF">
                    <a:alpha val="80000"/>
                  </a:srgbClr>
                </a:solidFill>
                <a:latin typeface="Poppins"/>
                <a:ea typeface="Poppins"/>
                <a:cs typeface="Poppins"/>
                <a:sym typeface="Poppins"/>
              </a:rPr>
              <a:t>Acclaimed Stores" </a:t>
            </a:r>
            <a:r>
              <a:rPr lang="en-US" sz="2000" u="none" strike="noStrike" dirty="0">
                <a:solidFill>
                  <a:srgbClr val="FFFFFF">
                    <a:alpha val="80000"/>
                  </a:srgbClr>
                </a:solidFill>
                <a:latin typeface="Poppins"/>
                <a:ea typeface="Poppins"/>
                <a:cs typeface="Poppins"/>
                <a:sym typeface="Poppins"/>
              </a:rPr>
              <a:t>appear as high-value customers with significant order volume, suggesting they could be prioritized for retention efforts.</a:t>
            </a:r>
          </a:p>
        </p:txBody>
      </p:sp>
      <p:sp>
        <p:nvSpPr>
          <p:cNvPr id="37" name="TextBox 18">
            <a:extLst>
              <a:ext uri="{FF2B5EF4-FFF2-40B4-BE49-F238E27FC236}">
                <a16:creationId xmlns:a16="http://schemas.microsoft.com/office/drawing/2014/main" id="{80086E2E-AF63-5168-B717-E56A4787BF1C}"/>
              </a:ext>
            </a:extLst>
          </p:cNvPr>
          <p:cNvSpPr txBox="1"/>
          <p:nvPr/>
        </p:nvSpPr>
        <p:spPr>
          <a:xfrm>
            <a:off x="297039" y="8004696"/>
            <a:ext cx="18079453" cy="2142894"/>
          </a:xfrm>
          <a:prstGeom prst="rect">
            <a:avLst/>
          </a:prstGeom>
        </p:spPr>
        <p:txBody>
          <a:bodyPr wrap="square" lIns="0" tIns="0" rIns="0" bIns="0" rtlCol="0" anchor="t">
            <a:spAutoFit/>
          </a:bodyPr>
          <a:lstStyle/>
          <a:p>
            <a:pPr marL="0" lvl="0" indent="0" algn="l">
              <a:lnSpc>
                <a:spcPts val="3400"/>
              </a:lnSpc>
              <a:spcBef>
                <a:spcPct val="0"/>
              </a:spcBef>
            </a:pPr>
            <a:r>
              <a:rPr lang="en-US" sz="2000" u="none" strike="noStrike" dirty="0">
                <a:solidFill>
                  <a:srgbClr val="FFFFFF">
                    <a:alpha val="80000"/>
                  </a:srgbClr>
                </a:solidFill>
                <a:latin typeface="Poppins"/>
                <a:ea typeface="Poppins"/>
                <a:cs typeface="Poppins"/>
                <a:sym typeface="Poppins"/>
              </a:rPr>
              <a:t>" </a:t>
            </a:r>
            <a:r>
              <a:rPr lang="en-US" sz="2000" b="1" u="none" strike="noStrike" dirty="0">
                <a:solidFill>
                  <a:srgbClr val="FFFFFF">
                    <a:alpha val="80000"/>
                  </a:srgbClr>
                </a:solidFill>
                <a:latin typeface="Poppins"/>
                <a:ea typeface="Poppins"/>
                <a:cs typeface="Poppins"/>
                <a:sym typeface="Poppins"/>
              </a:rPr>
              <a:t>Customer Lifetime Value (CLV):  Customer Lifetime Value, or CLV, is a way to estimate how much a customer is likely to contribute to our business over the time we have a relationship with them.</a:t>
            </a:r>
          </a:p>
          <a:p>
            <a:pPr marL="0" lvl="0" indent="0" algn="l">
              <a:lnSpc>
                <a:spcPts val="3400"/>
              </a:lnSpc>
              <a:spcBef>
                <a:spcPct val="0"/>
              </a:spcBef>
            </a:pPr>
            <a:r>
              <a:rPr lang="en-US" sz="2000" dirty="0">
                <a:solidFill>
                  <a:srgbClr val="FFFFFF">
                    <a:alpha val="80000"/>
                  </a:srgbClr>
                </a:solidFill>
                <a:latin typeface="Poppins"/>
                <a:ea typeface="Poppins"/>
                <a:cs typeface="Poppins"/>
                <a:sym typeface="Poppins"/>
              </a:rPr>
              <a:t>we</a:t>
            </a:r>
            <a:r>
              <a:rPr lang="en-US" sz="2000" u="none" strike="noStrike" dirty="0">
                <a:solidFill>
                  <a:srgbClr val="FFFFFF">
                    <a:alpha val="80000"/>
                  </a:srgbClr>
                </a:solidFill>
                <a:latin typeface="Poppins"/>
                <a:ea typeface="Poppins"/>
                <a:cs typeface="Poppins"/>
                <a:sym typeface="Poppins"/>
              </a:rPr>
              <a:t> don't have revenue, we can approximate CLV using:</a:t>
            </a:r>
          </a:p>
          <a:p>
            <a:pPr marL="0" lvl="0" indent="0" algn="l">
              <a:lnSpc>
                <a:spcPts val="3400"/>
              </a:lnSpc>
              <a:spcBef>
                <a:spcPct val="0"/>
              </a:spcBef>
            </a:pPr>
            <a:r>
              <a:rPr lang="en-US" sz="2000" u="none" strike="noStrike" dirty="0">
                <a:solidFill>
                  <a:srgbClr val="FFFFFF">
                    <a:alpha val="80000"/>
                  </a:srgbClr>
                </a:solidFill>
                <a:latin typeface="Poppins"/>
                <a:ea typeface="Poppins"/>
                <a:cs typeface="Poppins"/>
                <a:sym typeface="Poppins"/>
              </a:rPr>
              <a:t>Order Frequency (how often a customer places an order) and Average Order Quantity  (the average number of products ordered)</a:t>
            </a:r>
          </a:p>
          <a:p>
            <a:pPr marL="0" lvl="0" indent="0">
              <a:lnSpc>
                <a:spcPts val="3400"/>
              </a:lnSpc>
              <a:spcBef>
                <a:spcPct val="0"/>
              </a:spcBef>
            </a:pPr>
            <a:r>
              <a:rPr lang="en-US" sz="2000" b="1" u="none" strike="noStrike" dirty="0">
                <a:solidFill>
                  <a:srgbClr val="FFFFFF">
                    <a:alpha val="80000"/>
                  </a:srgbClr>
                </a:solidFill>
                <a:latin typeface="Poppins"/>
                <a:ea typeface="Poppins"/>
                <a:cs typeface="Poppins"/>
                <a:sym typeface="Poppins"/>
              </a:rPr>
              <a:t>CLV=Order Frequency × Average Order Quantity</a:t>
            </a:r>
          </a:p>
        </p:txBody>
      </p:sp>
    </p:spTree>
    <p:extLst>
      <p:ext uri="{BB962C8B-B14F-4D97-AF65-F5344CB8AC3E}">
        <p14:creationId xmlns:p14="http://schemas.microsoft.com/office/powerpoint/2010/main" val="851904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25D064-E975-3192-7198-884FA57EC40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248583A-8782-015C-3BAE-7330BF4AF9D0}"/>
              </a:ext>
            </a:extLst>
          </p:cNvPr>
          <p:cNvGrpSpPr/>
          <p:nvPr/>
        </p:nvGrpSpPr>
        <p:grpSpPr>
          <a:xfrm>
            <a:off x="-152402" y="-288786"/>
            <a:ext cx="19253246" cy="10864572"/>
            <a:chOff x="-34558" y="-57150"/>
            <a:chExt cx="4046318" cy="2861451"/>
          </a:xfrm>
        </p:grpSpPr>
        <p:sp>
          <p:nvSpPr>
            <p:cNvPr id="3" name="Freeform 3">
              <a:extLst>
                <a:ext uri="{FF2B5EF4-FFF2-40B4-BE49-F238E27FC236}">
                  <a16:creationId xmlns:a16="http://schemas.microsoft.com/office/drawing/2014/main" id="{1493B093-D977-1C72-F0E9-B5B9BC577CAA}"/>
                </a:ext>
              </a:extLst>
            </p:cNvPr>
            <p:cNvSpPr/>
            <p:nvPr/>
          </p:nvSpPr>
          <p:spPr>
            <a:xfrm>
              <a:off x="-34558" y="5767"/>
              <a:ext cx="3971574" cy="2734140"/>
            </a:xfrm>
            <a:custGeom>
              <a:avLst/>
              <a:gdLst/>
              <a:ahLst/>
              <a:cxnLst/>
              <a:rect l="l" t="t" r="r" b="b"/>
              <a:pathLst>
                <a:path w="4011760" h="2804301">
                  <a:moveTo>
                    <a:pt x="38120" y="0"/>
                  </a:moveTo>
                  <a:lnTo>
                    <a:pt x="3973640" y="0"/>
                  </a:lnTo>
                  <a:cubicBezTo>
                    <a:pt x="3983751" y="0"/>
                    <a:pt x="3993447" y="4016"/>
                    <a:pt x="4000595" y="11165"/>
                  </a:cubicBezTo>
                  <a:cubicBezTo>
                    <a:pt x="4007744" y="18314"/>
                    <a:pt x="4011760" y="28010"/>
                    <a:pt x="4011760" y="38120"/>
                  </a:cubicBezTo>
                  <a:lnTo>
                    <a:pt x="4011760" y="2766182"/>
                  </a:lnTo>
                  <a:cubicBezTo>
                    <a:pt x="4011760" y="2787234"/>
                    <a:pt x="3994693" y="2804301"/>
                    <a:pt x="3973640" y="2804301"/>
                  </a:cubicBezTo>
                  <a:lnTo>
                    <a:pt x="38120" y="2804301"/>
                  </a:lnTo>
                  <a:cubicBezTo>
                    <a:pt x="17067" y="2804301"/>
                    <a:pt x="0" y="2787234"/>
                    <a:pt x="0" y="2766182"/>
                  </a:cubicBezTo>
                  <a:lnTo>
                    <a:pt x="0" y="38120"/>
                  </a:lnTo>
                  <a:cubicBezTo>
                    <a:pt x="0" y="17067"/>
                    <a:pt x="17067" y="0"/>
                    <a:pt x="38120" y="0"/>
                  </a:cubicBezTo>
                  <a:close/>
                </a:path>
              </a:pathLst>
            </a:custGeom>
            <a:solidFill>
              <a:srgbClr val="051A36"/>
            </a:solidFill>
          </p:spPr>
          <p:txBody>
            <a:bodyPr/>
            <a:lstStyle/>
            <a:p>
              <a:endParaRPr lang="en-IN" dirty="0"/>
            </a:p>
          </p:txBody>
        </p:sp>
        <p:sp>
          <p:nvSpPr>
            <p:cNvPr id="4" name="TextBox 4">
              <a:extLst>
                <a:ext uri="{FF2B5EF4-FFF2-40B4-BE49-F238E27FC236}">
                  <a16:creationId xmlns:a16="http://schemas.microsoft.com/office/drawing/2014/main" id="{7BB111AD-2A0E-5B5F-7842-89657565A55C}"/>
                </a:ext>
              </a:extLst>
            </p:cNvPr>
            <p:cNvSpPr txBox="1"/>
            <p:nvPr/>
          </p:nvSpPr>
          <p:spPr>
            <a:xfrm>
              <a:off x="0" y="-57150"/>
              <a:ext cx="4011760" cy="2861451"/>
            </a:xfrm>
            <a:prstGeom prst="rect">
              <a:avLst/>
            </a:prstGeom>
          </p:spPr>
          <p:txBody>
            <a:bodyPr lIns="50800" tIns="50800" rIns="50800" bIns="50800" rtlCol="0" anchor="ctr"/>
            <a:lstStyle/>
            <a:p>
              <a:pPr algn="ctr">
                <a:lnSpc>
                  <a:spcPts val="2524"/>
                </a:lnSpc>
              </a:pPr>
              <a:endParaRPr/>
            </a:p>
          </p:txBody>
        </p:sp>
      </p:grpSp>
      <p:sp>
        <p:nvSpPr>
          <p:cNvPr id="16" name="TextBox 16">
            <a:extLst>
              <a:ext uri="{FF2B5EF4-FFF2-40B4-BE49-F238E27FC236}">
                <a16:creationId xmlns:a16="http://schemas.microsoft.com/office/drawing/2014/main" id="{B7D1F267-3E97-FB13-48A7-1041348F18D7}"/>
              </a:ext>
            </a:extLst>
          </p:cNvPr>
          <p:cNvSpPr txBox="1"/>
          <p:nvPr/>
        </p:nvSpPr>
        <p:spPr>
          <a:xfrm>
            <a:off x="6774756" y="222436"/>
            <a:ext cx="4419600" cy="982641"/>
          </a:xfrm>
          <a:prstGeom prst="rect">
            <a:avLst/>
          </a:prstGeom>
        </p:spPr>
        <p:txBody>
          <a:bodyPr wrap="square" lIns="0" tIns="0" rIns="0" bIns="0" rtlCol="0" anchor="t">
            <a:spAutoFit/>
          </a:bodyPr>
          <a:lstStyle/>
          <a:p>
            <a:pPr marL="0" lvl="0" indent="0" algn="l">
              <a:lnSpc>
                <a:spcPts val="7640"/>
              </a:lnSpc>
            </a:pPr>
            <a:r>
              <a:rPr lang="en-US" sz="7009" b="1" dirty="0">
                <a:solidFill>
                  <a:srgbClr val="FF6F15"/>
                </a:solidFill>
                <a:latin typeface="Poppins Bold"/>
                <a:ea typeface="Poppins Bold"/>
                <a:cs typeface="Poppins Bold"/>
                <a:sym typeface="Poppins Bold"/>
              </a:rPr>
              <a:t> Insights</a:t>
            </a:r>
          </a:p>
        </p:txBody>
      </p:sp>
      <p:sp>
        <p:nvSpPr>
          <p:cNvPr id="18" name="TextBox 18">
            <a:extLst>
              <a:ext uri="{FF2B5EF4-FFF2-40B4-BE49-F238E27FC236}">
                <a16:creationId xmlns:a16="http://schemas.microsoft.com/office/drawing/2014/main" id="{C3B6BA5C-DD89-2199-2FC5-1545B0F542BB}"/>
              </a:ext>
            </a:extLst>
          </p:cNvPr>
          <p:cNvSpPr txBox="1"/>
          <p:nvPr/>
        </p:nvSpPr>
        <p:spPr>
          <a:xfrm>
            <a:off x="530570" y="1714500"/>
            <a:ext cx="17226859" cy="7811113"/>
          </a:xfrm>
          <a:prstGeom prst="rect">
            <a:avLst/>
          </a:prstGeom>
        </p:spPr>
        <p:txBody>
          <a:bodyPr wrap="square" lIns="0" tIns="0" rIns="0" bIns="0" rtlCol="0" anchor="t">
            <a:spAutoFit/>
          </a:bodyPr>
          <a:lstStyle/>
          <a:p>
            <a:pPr marL="342900" lvl="0" indent="-342900" algn="l">
              <a:lnSpc>
                <a:spcPts val="3400"/>
              </a:lnSpc>
              <a:spcBef>
                <a:spcPct val="0"/>
              </a:spcBef>
              <a:buFont typeface="Arial" panose="020B0604020202020204" pitchFamily="34" charset="0"/>
              <a:buChar char="•"/>
            </a:pPr>
            <a:r>
              <a:rPr lang="en-US" sz="2000" u="none" strike="noStrike" dirty="0">
                <a:solidFill>
                  <a:srgbClr val="FFFFFF">
                    <a:alpha val="80000"/>
                  </a:srgbClr>
                </a:solidFill>
                <a:latin typeface="Poppins"/>
                <a:ea typeface="Poppins"/>
                <a:cs typeface="Poppins"/>
                <a:sym typeface="Poppins"/>
              </a:rPr>
              <a:t>The highest estimated CLV is from Lotus Mart and Acclaimed Stores, making them crucial to AtliQ Mart’s revenue while Elite  Mart and chiptec stores contribute the least clv.</a:t>
            </a:r>
          </a:p>
          <a:p>
            <a:pPr marL="342900" lvl="0" indent="-342900" algn="l">
              <a:lnSpc>
                <a:spcPts val="3400"/>
              </a:lnSpc>
              <a:spcBef>
                <a:spcPct val="0"/>
              </a:spcBef>
              <a:buFont typeface="Arial" panose="020B0604020202020204" pitchFamily="34" charset="0"/>
              <a:buChar char="•"/>
            </a:pPr>
            <a:r>
              <a:rPr lang="en-US" sz="2000" b="1" u="none" strike="noStrike" dirty="0">
                <a:solidFill>
                  <a:srgbClr val="FFFFFF">
                    <a:alpha val="80000"/>
                  </a:srgbClr>
                </a:solidFill>
                <a:latin typeface="Poppins"/>
                <a:ea typeface="Poppins"/>
                <a:cs typeface="Poppins"/>
                <a:sym typeface="Poppins"/>
              </a:rPr>
              <a:t>Product Demand</a:t>
            </a:r>
            <a:r>
              <a:rPr lang="en-US" sz="2000" u="none" strike="noStrike" dirty="0">
                <a:solidFill>
                  <a:srgbClr val="FFFFFF">
                    <a:alpha val="80000"/>
                  </a:srgbClr>
                </a:solidFill>
                <a:latin typeface="Poppins"/>
                <a:ea typeface="Poppins"/>
                <a:cs typeface="Poppins"/>
                <a:sym typeface="Poppins"/>
              </a:rPr>
              <a:t>: The most frequently ordered products include AM Butter (500g), AM Ghee (150g and 250g), and AM Milk (250ml), indicating strong customer preference. Notably, high demand for AM Milk (250ml and 500ml) and AM Curd (500g) suggests a need for efficient inventory management to prevent stockouts. Conversely, low demand for AM Tea (100g) and AM Ghee (50g) points to the need for a reassessment of inventory strategies for these items.</a:t>
            </a:r>
          </a:p>
          <a:p>
            <a:pPr lvl="0" algn="l">
              <a:lnSpc>
                <a:spcPts val="3400"/>
              </a:lnSpc>
              <a:spcBef>
                <a:spcPct val="0"/>
              </a:spcBef>
            </a:pPr>
            <a:endParaRPr lang="en-US" sz="2000" u="none" strike="noStrike" dirty="0">
              <a:solidFill>
                <a:srgbClr val="FFFFFF">
                  <a:alpha val="80000"/>
                </a:srgbClr>
              </a:solidFill>
              <a:latin typeface="Poppins"/>
              <a:ea typeface="Poppins"/>
              <a:cs typeface="Poppins"/>
              <a:sym typeface="Poppins"/>
            </a:endParaRPr>
          </a:p>
          <a:p>
            <a:pPr marL="342900" lvl="0" indent="-342900" algn="l">
              <a:lnSpc>
                <a:spcPts val="3400"/>
              </a:lnSpc>
              <a:spcBef>
                <a:spcPct val="0"/>
              </a:spcBef>
              <a:buFont typeface="Arial" panose="020B0604020202020204" pitchFamily="34" charset="0"/>
              <a:buChar char="•"/>
            </a:pPr>
            <a:r>
              <a:rPr lang="en-US" sz="2000" b="1" u="none" strike="noStrike" dirty="0">
                <a:solidFill>
                  <a:srgbClr val="FFFFFF">
                    <a:alpha val="80000"/>
                  </a:srgbClr>
                </a:solidFill>
                <a:latin typeface="Poppins"/>
                <a:ea typeface="Poppins"/>
                <a:cs typeface="Poppins"/>
                <a:sym typeface="Poppins"/>
              </a:rPr>
              <a:t>Delivery Performance:</a:t>
            </a:r>
          </a:p>
          <a:p>
            <a:pPr marL="342900" lvl="0" indent="-342900" algn="l">
              <a:lnSpc>
                <a:spcPts val="3400"/>
              </a:lnSpc>
              <a:spcBef>
                <a:spcPct val="0"/>
              </a:spcBef>
              <a:buFont typeface="Arial" panose="020B0604020202020204" pitchFamily="34" charset="0"/>
              <a:buChar char="•"/>
            </a:pPr>
            <a:r>
              <a:rPr lang="en-US" sz="2000" u="none" strike="noStrike" dirty="0">
                <a:solidFill>
                  <a:srgbClr val="FFFFFF">
                    <a:alpha val="80000"/>
                  </a:srgbClr>
                </a:solidFill>
                <a:latin typeface="Poppins"/>
                <a:ea typeface="Poppins"/>
                <a:cs typeface="Poppins"/>
                <a:sym typeface="Poppins"/>
              </a:rPr>
              <a:t>Lotus Mart and Cool Blue experience the longest average delivery delays of 1.28 and 1.27 days, respectively, and exhibit the highest rates of late deliveries, emphasizing the need for improvement in delivery timeliness. </a:t>
            </a:r>
          </a:p>
          <a:p>
            <a:pPr marL="342900" lvl="0" indent="-342900" algn="l">
              <a:lnSpc>
                <a:spcPts val="3400"/>
              </a:lnSpc>
              <a:spcBef>
                <a:spcPct val="0"/>
              </a:spcBef>
              <a:buFont typeface="Arial" panose="020B0604020202020204" pitchFamily="34" charset="0"/>
              <a:buChar char="•"/>
            </a:pPr>
            <a:r>
              <a:rPr lang="en-US" sz="2000" u="none" strike="noStrike" dirty="0">
                <a:solidFill>
                  <a:srgbClr val="FFFFFF">
                    <a:alpha val="80000"/>
                  </a:srgbClr>
                </a:solidFill>
                <a:latin typeface="Poppins"/>
                <a:ea typeface="Poppins"/>
                <a:cs typeface="Poppins"/>
                <a:sym typeface="Poppins"/>
              </a:rPr>
              <a:t>Highest percentage of late deliveries in Dairy, followed by Beverages and Food.</a:t>
            </a:r>
          </a:p>
          <a:p>
            <a:pPr marL="342900" lvl="0" indent="-342900" algn="l">
              <a:lnSpc>
                <a:spcPts val="3400"/>
              </a:lnSpc>
              <a:spcBef>
                <a:spcPct val="0"/>
              </a:spcBef>
              <a:buFont typeface="Arial" panose="020B0604020202020204" pitchFamily="34" charset="0"/>
              <a:buChar char="•"/>
            </a:pPr>
            <a:r>
              <a:rPr lang="en-US" sz="2000" dirty="0">
                <a:solidFill>
                  <a:srgbClr val="FFFFFF">
                    <a:alpha val="80000"/>
                  </a:srgbClr>
                </a:solidFill>
                <a:latin typeface="Poppins"/>
                <a:ea typeface="Poppins"/>
                <a:cs typeface="Poppins"/>
                <a:sym typeface="Poppins"/>
              </a:rPr>
              <a:t>Ghee , Curd and Butter products are the most delayed  in  delivery.</a:t>
            </a:r>
          </a:p>
          <a:p>
            <a:pPr marL="342900" lvl="0" indent="-342900" algn="l">
              <a:lnSpc>
                <a:spcPts val="3400"/>
              </a:lnSpc>
              <a:spcBef>
                <a:spcPct val="0"/>
              </a:spcBef>
              <a:buFont typeface="Arial" panose="020B0604020202020204" pitchFamily="34" charset="0"/>
              <a:buChar char="•"/>
            </a:pPr>
            <a:r>
              <a:rPr lang="en-US" sz="2000" dirty="0">
                <a:solidFill>
                  <a:srgbClr val="FFFFFF">
                    <a:alpha val="80000"/>
                  </a:srgbClr>
                </a:solidFill>
                <a:latin typeface="Poppins"/>
                <a:ea typeface="Poppins"/>
                <a:cs typeface="Poppins"/>
                <a:sym typeface="Poppins"/>
              </a:rPr>
              <a:t>Butter ,Milk and curd are  the most frequently undelivered items.</a:t>
            </a:r>
          </a:p>
          <a:p>
            <a:pPr marL="342900" lvl="0" indent="-342900" algn="l">
              <a:lnSpc>
                <a:spcPts val="3400"/>
              </a:lnSpc>
              <a:spcBef>
                <a:spcPct val="0"/>
              </a:spcBef>
              <a:buFont typeface="Arial" panose="020B0604020202020204" pitchFamily="34" charset="0"/>
              <a:buChar char="•"/>
            </a:pPr>
            <a:r>
              <a:rPr lang="en-US" sz="2000" dirty="0">
                <a:solidFill>
                  <a:srgbClr val="FFFFFF">
                    <a:alpha val="80000"/>
                  </a:srgbClr>
                </a:solidFill>
                <a:latin typeface="Poppins"/>
                <a:ea typeface="Poppins"/>
                <a:cs typeface="Poppins"/>
                <a:sym typeface="Poppins"/>
              </a:rPr>
              <a:t>May has the highest number of late deliveries, with 2874 occurrences, followed by a gradual decrease to 2678 in August.</a:t>
            </a:r>
          </a:p>
          <a:p>
            <a:pPr marL="342900" lvl="0" indent="-342900" algn="l">
              <a:lnSpc>
                <a:spcPts val="3400"/>
              </a:lnSpc>
              <a:spcBef>
                <a:spcPct val="0"/>
              </a:spcBef>
              <a:buFont typeface="Arial" panose="020B0604020202020204" pitchFamily="34" charset="0"/>
              <a:buChar char="•"/>
            </a:pPr>
            <a:r>
              <a:rPr lang="en-US" sz="2000" dirty="0">
                <a:solidFill>
                  <a:srgbClr val="FFFFFF">
                    <a:alpha val="80000"/>
                  </a:srgbClr>
                </a:solidFill>
                <a:latin typeface="Poppins"/>
                <a:ea typeface="Poppins"/>
                <a:cs typeface="Poppins"/>
                <a:sym typeface="Poppins"/>
              </a:rPr>
              <a:t>The customers potentially at risk of churning include Acclaimed Stores, Lotus Mart, and Cool Blue. Their low OTIF performance, frequent late deliveries, significant delays, and inability to receive all ordered products highlight their challenges. These clients are critical to the business, as they contribute substantially to overall revenue.</a:t>
            </a:r>
          </a:p>
          <a:p>
            <a:pPr marL="342900" lvl="0" indent="-342900" algn="l">
              <a:lnSpc>
                <a:spcPts val="3400"/>
              </a:lnSpc>
              <a:spcBef>
                <a:spcPct val="0"/>
              </a:spcBef>
              <a:buFont typeface="Arial" panose="020B0604020202020204" pitchFamily="34" charset="0"/>
              <a:buChar char="•"/>
            </a:pPr>
            <a:endParaRPr lang="en-US" sz="2000" dirty="0">
              <a:solidFill>
                <a:srgbClr val="FFFFFF">
                  <a:alpha val="80000"/>
                </a:srgbClr>
              </a:solidFill>
              <a:latin typeface="Poppins"/>
              <a:ea typeface="Poppins"/>
              <a:cs typeface="Poppins"/>
              <a:sym typeface="Poppins"/>
            </a:endParaRPr>
          </a:p>
        </p:txBody>
      </p:sp>
      <p:pic>
        <p:nvPicPr>
          <p:cNvPr id="21" name="Picture 20">
            <a:extLst>
              <a:ext uri="{FF2B5EF4-FFF2-40B4-BE49-F238E27FC236}">
                <a16:creationId xmlns:a16="http://schemas.microsoft.com/office/drawing/2014/main" id="{4AF131D7-88E2-0935-D6A0-5ED786E31B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flipV="1">
            <a:off x="321104" y="-15722"/>
            <a:ext cx="718076" cy="729478"/>
          </a:xfrm>
          <a:prstGeom prst="rect">
            <a:avLst/>
          </a:prstGeom>
        </p:spPr>
      </p:pic>
      <p:sp>
        <p:nvSpPr>
          <p:cNvPr id="22" name="TextBox 14">
            <a:extLst>
              <a:ext uri="{FF2B5EF4-FFF2-40B4-BE49-F238E27FC236}">
                <a16:creationId xmlns:a16="http://schemas.microsoft.com/office/drawing/2014/main" id="{DE1F2209-D5F2-00CC-3A3D-FD279741C816}"/>
              </a:ext>
            </a:extLst>
          </p:cNvPr>
          <p:cNvSpPr txBox="1"/>
          <p:nvPr/>
        </p:nvSpPr>
        <p:spPr>
          <a:xfrm>
            <a:off x="1446296" y="319454"/>
            <a:ext cx="2032787" cy="360099"/>
          </a:xfrm>
          <a:prstGeom prst="rect">
            <a:avLst/>
          </a:prstGeom>
        </p:spPr>
        <p:txBody>
          <a:bodyPr lIns="0" tIns="0" rIns="0" bIns="0" rtlCol="0" anchor="t">
            <a:spAutoFit/>
          </a:bodyPr>
          <a:lstStyle/>
          <a:p>
            <a:pPr marL="0" lvl="0" indent="0" algn="l">
              <a:lnSpc>
                <a:spcPts val="2684"/>
              </a:lnSpc>
              <a:spcBef>
                <a:spcPct val="0"/>
              </a:spcBef>
            </a:pPr>
            <a:r>
              <a:rPr lang="en-US" sz="2796" b="1" dirty="0">
                <a:solidFill>
                  <a:srgbClr val="FFFFFF"/>
                </a:solidFill>
                <a:latin typeface="Poppins Bold"/>
                <a:ea typeface="Poppins Bold"/>
                <a:cs typeface="Poppins Bold"/>
                <a:sym typeface="Poppins Bold"/>
              </a:rPr>
              <a:t>AtliQ Mart</a:t>
            </a:r>
          </a:p>
        </p:txBody>
      </p:sp>
    </p:spTree>
    <p:extLst>
      <p:ext uri="{BB962C8B-B14F-4D97-AF65-F5344CB8AC3E}">
        <p14:creationId xmlns:p14="http://schemas.microsoft.com/office/powerpoint/2010/main" val="3304121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700625"/>
            <a:ext cx="18288000" cy="3327219"/>
            <a:chOff x="0" y="0"/>
            <a:chExt cx="4816593" cy="876305"/>
          </a:xfrm>
        </p:grpSpPr>
        <p:sp>
          <p:nvSpPr>
            <p:cNvPr id="3" name="Freeform 3"/>
            <p:cNvSpPr/>
            <p:nvPr/>
          </p:nvSpPr>
          <p:spPr>
            <a:xfrm>
              <a:off x="0" y="0"/>
              <a:ext cx="4816592" cy="876305"/>
            </a:xfrm>
            <a:custGeom>
              <a:avLst/>
              <a:gdLst/>
              <a:ahLst/>
              <a:cxnLst/>
              <a:rect l="l" t="t" r="r" b="b"/>
              <a:pathLst>
                <a:path w="4816592" h="876305">
                  <a:moveTo>
                    <a:pt x="31750" y="0"/>
                  </a:moveTo>
                  <a:lnTo>
                    <a:pt x="4784842" y="0"/>
                  </a:lnTo>
                  <a:cubicBezTo>
                    <a:pt x="4793263" y="0"/>
                    <a:pt x="4801339" y="3345"/>
                    <a:pt x="4807293" y="9299"/>
                  </a:cubicBezTo>
                  <a:cubicBezTo>
                    <a:pt x="4813247" y="15254"/>
                    <a:pt x="4816592" y="23329"/>
                    <a:pt x="4816592" y="31750"/>
                  </a:cubicBezTo>
                  <a:lnTo>
                    <a:pt x="4816592" y="844555"/>
                  </a:lnTo>
                  <a:cubicBezTo>
                    <a:pt x="4816592" y="862090"/>
                    <a:pt x="4802377" y="876305"/>
                    <a:pt x="4784842" y="876305"/>
                  </a:cubicBezTo>
                  <a:lnTo>
                    <a:pt x="31750" y="876305"/>
                  </a:lnTo>
                  <a:cubicBezTo>
                    <a:pt x="23329" y="876305"/>
                    <a:pt x="15254" y="872960"/>
                    <a:pt x="9299" y="867005"/>
                  </a:cubicBezTo>
                  <a:cubicBezTo>
                    <a:pt x="3345" y="861051"/>
                    <a:pt x="0" y="852975"/>
                    <a:pt x="0" y="844555"/>
                  </a:cubicBezTo>
                  <a:lnTo>
                    <a:pt x="0" y="31750"/>
                  </a:lnTo>
                  <a:cubicBezTo>
                    <a:pt x="0" y="14215"/>
                    <a:pt x="14215" y="0"/>
                    <a:pt x="31750" y="0"/>
                  </a:cubicBezTo>
                  <a:close/>
                </a:path>
              </a:pathLst>
            </a:custGeom>
            <a:solidFill>
              <a:srgbClr val="051A36"/>
            </a:solidFill>
          </p:spPr>
        </p:sp>
        <p:sp>
          <p:nvSpPr>
            <p:cNvPr id="4" name="TextBox 4"/>
            <p:cNvSpPr txBox="1"/>
            <p:nvPr/>
          </p:nvSpPr>
          <p:spPr>
            <a:xfrm>
              <a:off x="0" y="-57150"/>
              <a:ext cx="4816593" cy="933455"/>
            </a:xfrm>
            <a:prstGeom prst="rect">
              <a:avLst/>
            </a:prstGeom>
          </p:spPr>
          <p:txBody>
            <a:bodyPr lIns="50800" tIns="50800" rIns="50800" bIns="50800" rtlCol="0" anchor="ctr"/>
            <a:lstStyle/>
            <a:p>
              <a:pPr algn="ctr">
                <a:lnSpc>
                  <a:spcPts val="2524"/>
                </a:lnSpc>
              </a:pPr>
              <a:endParaRPr/>
            </a:p>
          </p:txBody>
        </p:sp>
      </p:grpSp>
      <p:grpSp>
        <p:nvGrpSpPr>
          <p:cNvPr id="5" name="Group 5"/>
          <p:cNvGrpSpPr/>
          <p:nvPr/>
        </p:nvGrpSpPr>
        <p:grpSpPr>
          <a:xfrm>
            <a:off x="5353939" y="7372256"/>
            <a:ext cx="2758002" cy="656738"/>
            <a:chOff x="0" y="0"/>
            <a:chExt cx="726387" cy="172968"/>
          </a:xfrm>
        </p:grpSpPr>
        <p:sp>
          <p:nvSpPr>
            <p:cNvPr id="6" name="Freeform 6"/>
            <p:cNvSpPr/>
            <p:nvPr/>
          </p:nvSpPr>
          <p:spPr>
            <a:xfrm>
              <a:off x="0" y="0"/>
              <a:ext cx="726387" cy="172968"/>
            </a:xfrm>
            <a:custGeom>
              <a:avLst/>
              <a:gdLst/>
              <a:ahLst/>
              <a:cxnLst/>
              <a:rect l="l" t="t" r="r" b="b"/>
              <a:pathLst>
                <a:path w="726387" h="172968">
                  <a:moveTo>
                    <a:pt x="86484" y="0"/>
                  </a:moveTo>
                  <a:lnTo>
                    <a:pt x="639903" y="0"/>
                  </a:lnTo>
                  <a:cubicBezTo>
                    <a:pt x="662840" y="0"/>
                    <a:pt x="684838" y="9112"/>
                    <a:pt x="701057" y="25331"/>
                  </a:cubicBezTo>
                  <a:cubicBezTo>
                    <a:pt x="717276" y="41549"/>
                    <a:pt x="726387" y="63547"/>
                    <a:pt x="726387" y="86484"/>
                  </a:cubicBezTo>
                  <a:lnTo>
                    <a:pt x="726387" y="86484"/>
                  </a:lnTo>
                  <a:cubicBezTo>
                    <a:pt x="726387" y="109421"/>
                    <a:pt x="717276" y="131419"/>
                    <a:pt x="701057" y="147637"/>
                  </a:cubicBezTo>
                  <a:cubicBezTo>
                    <a:pt x="684838" y="163856"/>
                    <a:pt x="662840" y="172968"/>
                    <a:pt x="639903" y="172968"/>
                  </a:cubicBezTo>
                  <a:lnTo>
                    <a:pt x="86484" y="172968"/>
                  </a:lnTo>
                  <a:cubicBezTo>
                    <a:pt x="63547" y="172968"/>
                    <a:pt x="41549" y="163856"/>
                    <a:pt x="25331" y="147637"/>
                  </a:cubicBezTo>
                  <a:cubicBezTo>
                    <a:pt x="9112" y="131419"/>
                    <a:pt x="0" y="109421"/>
                    <a:pt x="0" y="86484"/>
                  </a:cubicBezTo>
                  <a:lnTo>
                    <a:pt x="0" y="86484"/>
                  </a:lnTo>
                  <a:cubicBezTo>
                    <a:pt x="0" y="63547"/>
                    <a:pt x="9112" y="41549"/>
                    <a:pt x="25331" y="25331"/>
                  </a:cubicBezTo>
                  <a:cubicBezTo>
                    <a:pt x="41549" y="9112"/>
                    <a:pt x="63547" y="0"/>
                    <a:pt x="86484" y="0"/>
                  </a:cubicBezTo>
                  <a:close/>
                </a:path>
              </a:pathLst>
            </a:custGeom>
            <a:solidFill>
              <a:srgbClr val="FFFFFF"/>
            </a:solidFill>
            <a:ln w="38100" cap="rnd">
              <a:solidFill>
                <a:srgbClr val="FF6F15"/>
              </a:solidFill>
              <a:prstDash val="solid"/>
              <a:round/>
            </a:ln>
          </p:spPr>
        </p:sp>
        <p:sp>
          <p:nvSpPr>
            <p:cNvPr id="7" name="TextBox 7"/>
            <p:cNvSpPr txBox="1"/>
            <p:nvPr/>
          </p:nvSpPr>
          <p:spPr>
            <a:xfrm>
              <a:off x="0" y="57150"/>
              <a:ext cx="726387" cy="115818"/>
            </a:xfrm>
            <a:prstGeom prst="rect">
              <a:avLst/>
            </a:prstGeom>
          </p:spPr>
          <p:txBody>
            <a:bodyPr lIns="50800" tIns="50800" rIns="50800" bIns="50800" rtlCol="0" anchor="ctr"/>
            <a:lstStyle/>
            <a:p>
              <a:pPr algn="ctr">
                <a:lnSpc>
                  <a:spcPts val="2401"/>
                </a:lnSpc>
              </a:pPr>
              <a:endParaRPr/>
            </a:p>
          </p:txBody>
        </p:sp>
      </p:grpSp>
      <p:grpSp>
        <p:nvGrpSpPr>
          <p:cNvPr id="8" name="Group 8"/>
          <p:cNvGrpSpPr/>
          <p:nvPr/>
        </p:nvGrpSpPr>
        <p:grpSpPr>
          <a:xfrm>
            <a:off x="8392278" y="7372256"/>
            <a:ext cx="4515166" cy="656738"/>
            <a:chOff x="0" y="0"/>
            <a:chExt cx="1189180" cy="172968"/>
          </a:xfrm>
        </p:grpSpPr>
        <p:sp>
          <p:nvSpPr>
            <p:cNvPr id="9" name="Freeform 9"/>
            <p:cNvSpPr/>
            <p:nvPr/>
          </p:nvSpPr>
          <p:spPr>
            <a:xfrm>
              <a:off x="0" y="0"/>
              <a:ext cx="1189180" cy="172968"/>
            </a:xfrm>
            <a:custGeom>
              <a:avLst/>
              <a:gdLst/>
              <a:ahLst/>
              <a:cxnLst/>
              <a:rect l="l" t="t" r="r" b="b"/>
              <a:pathLst>
                <a:path w="1189180" h="172968">
                  <a:moveTo>
                    <a:pt x="86484" y="0"/>
                  </a:moveTo>
                  <a:lnTo>
                    <a:pt x="1102696" y="0"/>
                  </a:lnTo>
                  <a:cubicBezTo>
                    <a:pt x="1125633" y="0"/>
                    <a:pt x="1147630" y="9112"/>
                    <a:pt x="1163849" y="25331"/>
                  </a:cubicBezTo>
                  <a:cubicBezTo>
                    <a:pt x="1180068" y="41549"/>
                    <a:pt x="1189180" y="63547"/>
                    <a:pt x="1189180" y="86484"/>
                  </a:cubicBezTo>
                  <a:lnTo>
                    <a:pt x="1189180" y="86484"/>
                  </a:lnTo>
                  <a:cubicBezTo>
                    <a:pt x="1189180" y="109421"/>
                    <a:pt x="1180068" y="131419"/>
                    <a:pt x="1163849" y="147637"/>
                  </a:cubicBezTo>
                  <a:cubicBezTo>
                    <a:pt x="1147630" y="163856"/>
                    <a:pt x="1125633" y="172968"/>
                    <a:pt x="1102696" y="172968"/>
                  </a:cubicBezTo>
                  <a:lnTo>
                    <a:pt x="86484" y="172968"/>
                  </a:lnTo>
                  <a:cubicBezTo>
                    <a:pt x="63547" y="172968"/>
                    <a:pt x="41549" y="163856"/>
                    <a:pt x="25331" y="147637"/>
                  </a:cubicBezTo>
                  <a:cubicBezTo>
                    <a:pt x="9112" y="131419"/>
                    <a:pt x="0" y="109421"/>
                    <a:pt x="0" y="86484"/>
                  </a:cubicBezTo>
                  <a:lnTo>
                    <a:pt x="0" y="86484"/>
                  </a:lnTo>
                  <a:cubicBezTo>
                    <a:pt x="0" y="63547"/>
                    <a:pt x="9112" y="41549"/>
                    <a:pt x="25331" y="25331"/>
                  </a:cubicBezTo>
                  <a:cubicBezTo>
                    <a:pt x="41549" y="9112"/>
                    <a:pt x="63547" y="0"/>
                    <a:pt x="86484" y="0"/>
                  </a:cubicBezTo>
                  <a:close/>
                </a:path>
              </a:pathLst>
            </a:custGeom>
            <a:solidFill>
              <a:srgbClr val="FF6F15"/>
            </a:solidFill>
          </p:spPr>
        </p:sp>
        <p:sp>
          <p:nvSpPr>
            <p:cNvPr id="10" name="TextBox 10"/>
            <p:cNvSpPr txBox="1"/>
            <p:nvPr/>
          </p:nvSpPr>
          <p:spPr>
            <a:xfrm>
              <a:off x="0" y="57150"/>
              <a:ext cx="1189180" cy="115818"/>
            </a:xfrm>
            <a:prstGeom prst="rect">
              <a:avLst/>
            </a:prstGeom>
          </p:spPr>
          <p:txBody>
            <a:bodyPr lIns="50800" tIns="50800" rIns="50800" bIns="50800" rtlCol="0" anchor="ctr"/>
            <a:lstStyle/>
            <a:p>
              <a:pPr algn="ctr">
                <a:lnSpc>
                  <a:spcPts val="2401"/>
                </a:lnSpc>
              </a:pPr>
              <a:endParaRPr/>
            </a:p>
          </p:txBody>
        </p:sp>
      </p:grpSp>
      <p:sp>
        <p:nvSpPr>
          <p:cNvPr id="14" name="Freeform 14"/>
          <p:cNvSpPr/>
          <p:nvPr/>
        </p:nvSpPr>
        <p:spPr>
          <a:xfrm>
            <a:off x="11318252" y="2334001"/>
            <a:ext cx="826715" cy="826715"/>
          </a:xfrm>
          <a:custGeom>
            <a:avLst/>
            <a:gdLst/>
            <a:ahLst/>
            <a:cxnLst/>
            <a:rect l="l" t="t" r="r" b="b"/>
            <a:pathLst>
              <a:path w="826715" h="826715">
                <a:moveTo>
                  <a:pt x="0" y="0"/>
                </a:moveTo>
                <a:lnTo>
                  <a:pt x="826715" y="0"/>
                </a:lnTo>
                <a:lnTo>
                  <a:pt x="826715" y="826715"/>
                </a:lnTo>
                <a:lnTo>
                  <a:pt x="0" y="8267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TextBox 19"/>
          <p:cNvSpPr txBox="1"/>
          <p:nvPr/>
        </p:nvSpPr>
        <p:spPr>
          <a:xfrm>
            <a:off x="2401000" y="3036891"/>
            <a:ext cx="13622494" cy="4125815"/>
          </a:xfrm>
          <a:prstGeom prst="rect">
            <a:avLst/>
          </a:prstGeom>
        </p:spPr>
        <p:txBody>
          <a:bodyPr lIns="0" tIns="0" rIns="0" bIns="0" rtlCol="0" anchor="t">
            <a:spAutoFit/>
          </a:bodyPr>
          <a:lstStyle/>
          <a:p>
            <a:pPr algn="ctr">
              <a:lnSpc>
                <a:spcPts val="15818"/>
              </a:lnSpc>
            </a:pPr>
            <a:r>
              <a:rPr lang="en-US" sz="13182" b="1" dirty="0">
                <a:solidFill>
                  <a:srgbClr val="051A36"/>
                </a:solidFill>
                <a:latin typeface="Poppins Bold"/>
                <a:ea typeface="Poppins Bold"/>
                <a:cs typeface="Poppins Bold"/>
                <a:sym typeface="Poppins Bold"/>
              </a:rPr>
              <a:t>Thank You For</a:t>
            </a:r>
          </a:p>
          <a:p>
            <a:pPr algn="ctr">
              <a:lnSpc>
                <a:spcPts val="15818"/>
              </a:lnSpc>
            </a:pPr>
            <a:r>
              <a:rPr lang="en-US" sz="13182" b="1" dirty="0">
                <a:solidFill>
                  <a:srgbClr val="051A36"/>
                </a:solidFill>
                <a:latin typeface="Poppins Bold"/>
                <a:ea typeface="Poppins Bold"/>
                <a:cs typeface="Poppins Bold"/>
                <a:sym typeface="Poppins Bold"/>
              </a:rPr>
              <a:t>Attention</a:t>
            </a:r>
          </a:p>
        </p:txBody>
      </p:sp>
      <p:sp>
        <p:nvSpPr>
          <p:cNvPr id="20" name="TextBox 20"/>
          <p:cNvSpPr txBox="1"/>
          <p:nvPr/>
        </p:nvSpPr>
        <p:spPr>
          <a:xfrm>
            <a:off x="5642125" y="7549177"/>
            <a:ext cx="2147514" cy="308184"/>
          </a:xfrm>
          <a:prstGeom prst="rect">
            <a:avLst/>
          </a:prstGeom>
        </p:spPr>
        <p:txBody>
          <a:bodyPr lIns="0" tIns="0" rIns="0" bIns="0" rtlCol="0" anchor="t">
            <a:spAutoFit/>
          </a:bodyPr>
          <a:lstStyle/>
          <a:p>
            <a:pPr algn="ctr">
              <a:lnSpc>
                <a:spcPts val="2209"/>
              </a:lnSpc>
            </a:pPr>
            <a:r>
              <a:rPr lang="en-US" sz="2301" b="1" dirty="0">
                <a:solidFill>
                  <a:srgbClr val="051A36"/>
                </a:solidFill>
                <a:latin typeface="Poppins Bold"/>
                <a:ea typeface="Poppins Bold"/>
                <a:cs typeface="Poppins Bold"/>
                <a:sym typeface="Poppins Bold"/>
              </a:rPr>
              <a:t>See You Next</a:t>
            </a:r>
          </a:p>
        </p:txBody>
      </p:sp>
      <p:sp>
        <p:nvSpPr>
          <p:cNvPr id="21" name="TextBox 21"/>
          <p:cNvSpPr txBox="1"/>
          <p:nvPr/>
        </p:nvSpPr>
        <p:spPr>
          <a:xfrm>
            <a:off x="8523387" y="7549177"/>
            <a:ext cx="4221508" cy="294248"/>
          </a:xfrm>
          <a:prstGeom prst="rect">
            <a:avLst/>
          </a:prstGeom>
        </p:spPr>
        <p:txBody>
          <a:bodyPr lIns="0" tIns="0" rIns="0" bIns="0" rtlCol="0" anchor="t">
            <a:spAutoFit/>
          </a:bodyPr>
          <a:lstStyle/>
          <a:p>
            <a:pPr algn="ctr">
              <a:lnSpc>
                <a:spcPts val="2209"/>
              </a:lnSpc>
            </a:pPr>
            <a:r>
              <a:rPr lang="en-US" sz="2301" b="1" dirty="0">
                <a:solidFill>
                  <a:srgbClr val="FFFFFF"/>
                </a:solidFill>
                <a:latin typeface="Poppins Bold"/>
                <a:ea typeface="Poppins Bold"/>
                <a:cs typeface="Poppins Bold"/>
                <a:sym typeface="Poppins Bold"/>
              </a:rPr>
              <a:t>By :  Helly Modi</a:t>
            </a:r>
          </a:p>
        </p:txBody>
      </p:sp>
      <p:sp>
        <p:nvSpPr>
          <p:cNvPr id="25" name="TextBox 25"/>
          <p:cNvSpPr txBox="1"/>
          <p:nvPr/>
        </p:nvSpPr>
        <p:spPr>
          <a:xfrm>
            <a:off x="15858037" y="1078706"/>
            <a:ext cx="1104746" cy="358742"/>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ea typeface="Poppins"/>
                <a:cs typeface="Poppins"/>
                <a:sym typeface="Poppins"/>
              </a:rPr>
              <a:t>Contact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833692" y="-759771"/>
            <a:ext cx="6940764" cy="11184648"/>
            <a:chOff x="0" y="0"/>
            <a:chExt cx="1828020" cy="2945751"/>
          </a:xfrm>
        </p:grpSpPr>
        <p:sp>
          <p:nvSpPr>
            <p:cNvPr id="6" name="Freeform 6"/>
            <p:cNvSpPr/>
            <p:nvPr/>
          </p:nvSpPr>
          <p:spPr>
            <a:xfrm>
              <a:off x="0" y="0"/>
              <a:ext cx="1828020" cy="2945751"/>
            </a:xfrm>
            <a:custGeom>
              <a:avLst/>
              <a:gdLst/>
              <a:ahLst/>
              <a:cxnLst/>
              <a:rect l="l" t="t" r="r" b="b"/>
              <a:pathLst>
                <a:path w="1828020" h="2945751">
                  <a:moveTo>
                    <a:pt x="83657" y="0"/>
                  </a:moveTo>
                  <a:lnTo>
                    <a:pt x="1744363" y="0"/>
                  </a:lnTo>
                  <a:cubicBezTo>
                    <a:pt x="1790566" y="0"/>
                    <a:pt x="1828020" y="37455"/>
                    <a:pt x="1828020" y="83657"/>
                  </a:cubicBezTo>
                  <a:lnTo>
                    <a:pt x="1828020" y="2862094"/>
                  </a:lnTo>
                  <a:cubicBezTo>
                    <a:pt x="1828020" y="2884281"/>
                    <a:pt x="1819206" y="2905559"/>
                    <a:pt x="1803517" y="2921248"/>
                  </a:cubicBezTo>
                  <a:cubicBezTo>
                    <a:pt x="1787829" y="2936937"/>
                    <a:pt x="1766550" y="2945751"/>
                    <a:pt x="1744363" y="2945751"/>
                  </a:cubicBezTo>
                  <a:lnTo>
                    <a:pt x="83657" y="2945751"/>
                  </a:lnTo>
                  <a:cubicBezTo>
                    <a:pt x="61470" y="2945751"/>
                    <a:pt x="40191" y="2936937"/>
                    <a:pt x="24503" y="2921248"/>
                  </a:cubicBezTo>
                  <a:cubicBezTo>
                    <a:pt x="8814" y="2905559"/>
                    <a:pt x="0" y="2884281"/>
                    <a:pt x="0" y="2862094"/>
                  </a:cubicBezTo>
                  <a:lnTo>
                    <a:pt x="0" y="83657"/>
                  </a:lnTo>
                  <a:cubicBezTo>
                    <a:pt x="0" y="61470"/>
                    <a:pt x="8814" y="40191"/>
                    <a:pt x="24503" y="24503"/>
                  </a:cubicBezTo>
                  <a:cubicBezTo>
                    <a:pt x="40191" y="8814"/>
                    <a:pt x="61470" y="0"/>
                    <a:pt x="83657" y="0"/>
                  </a:cubicBezTo>
                  <a:close/>
                </a:path>
              </a:pathLst>
            </a:custGeom>
            <a:solidFill>
              <a:srgbClr val="051A36"/>
            </a:solidFill>
          </p:spPr>
        </p:sp>
        <p:sp>
          <p:nvSpPr>
            <p:cNvPr id="7" name="TextBox 7"/>
            <p:cNvSpPr txBox="1"/>
            <p:nvPr/>
          </p:nvSpPr>
          <p:spPr>
            <a:xfrm>
              <a:off x="0" y="-57150"/>
              <a:ext cx="1828020" cy="3002901"/>
            </a:xfrm>
            <a:prstGeom prst="rect">
              <a:avLst/>
            </a:prstGeom>
          </p:spPr>
          <p:txBody>
            <a:bodyPr lIns="50800" tIns="50800" rIns="50800" bIns="50800" rtlCol="0" anchor="ctr"/>
            <a:lstStyle/>
            <a:p>
              <a:pPr algn="ctr">
                <a:lnSpc>
                  <a:spcPts val="2524"/>
                </a:lnSpc>
              </a:pPr>
              <a:endParaRPr/>
            </a:p>
          </p:txBody>
        </p:sp>
      </p:grpSp>
      <p:grpSp>
        <p:nvGrpSpPr>
          <p:cNvPr id="9" name="Group 9"/>
          <p:cNvGrpSpPr/>
          <p:nvPr/>
        </p:nvGrpSpPr>
        <p:grpSpPr>
          <a:xfrm>
            <a:off x="10144385" y="8069332"/>
            <a:ext cx="2382745" cy="656738"/>
            <a:chOff x="0" y="0"/>
            <a:chExt cx="627554" cy="172968"/>
          </a:xfrm>
        </p:grpSpPr>
        <p:sp>
          <p:nvSpPr>
            <p:cNvPr id="10" name="Freeform 10"/>
            <p:cNvSpPr/>
            <p:nvPr/>
          </p:nvSpPr>
          <p:spPr>
            <a:xfrm>
              <a:off x="0" y="0"/>
              <a:ext cx="627554" cy="172968"/>
            </a:xfrm>
            <a:custGeom>
              <a:avLst/>
              <a:gdLst/>
              <a:ahLst/>
              <a:cxnLst/>
              <a:rect l="l" t="t" r="r" b="b"/>
              <a:pathLst>
                <a:path w="627554" h="172968">
                  <a:moveTo>
                    <a:pt x="86484" y="0"/>
                  </a:moveTo>
                  <a:lnTo>
                    <a:pt x="541070" y="0"/>
                  </a:lnTo>
                  <a:cubicBezTo>
                    <a:pt x="564007" y="0"/>
                    <a:pt x="586005" y="9112"/>
                    <a:pt x="602224" y="25331"/>
                  </a:cubicBezTo>
                  <a:cubicBezTo>
                    <a:pt x="618442" y="41549"/>
                    <a:pt x="627554" y="63547"/>
                    <a:pt x="627554" y="86484"/>
                  </a:cubicBezTo>
                  <a:lnTo>
                    <a:pt x="627554" y="86484"/>
                  </a:lnTo>
                  <a:cubicBezTo>
                    <a:pt x="627554" y="109421"/>
                    <a:pt x="618442" y="131419"/>
                    <a:pt x="602224" y="147637"/>
                  </a:cubicBezTo>
                  <a:cubicBezTo>
                    <a:pt x="586005" y="163856"/>
                    <a:pt x="564007" y="172968"/>
                    <a:pt x="541070" y="172968"/>
                  </a:cubicBezTo>
                  <a:lnTo>
                    <a:pt x="86484" y="172968"/>
                  </a:lnTo>
                  <a:cubicBezTo>
                    <a:pt x="63547" y="172968"/>
                    <a:pt x="41549" y="163856"/>
                    <a:pt x="25331" y="147637"/>
                  </a:cubicBezTo>
                  <a:cubicBezTo>
                    <a:pt x="9112" y="131419"/>
                    <a:pt x="0" y="109421"/>
                    <a:pt x="0" y="86484"/>
                  </a:cubicBezTo>
                  <a:lnTo>
                    <a:pt x="0" y="86484"/>
                  </a:lnTo>
                  <a:cubicBezTo>
                    <a:pt x="0" y="63547"/>
                    <a:pt x="9112" y="41549"/>
                    <a:pt x="25331" y="25331"/>
                  </a:cubicBezTo>
                  <a:cubicBezTo>
                    <a:pt x="41549" y="9112"/>
                    <a:pt x="63547" y="0"/>
                    <a:pt x="86484" y="0"/>
                  </a:cubicBezTo>
                  <a:close/>
                </a:path>
              </a:pathLst>
            </a:custGeom>
            <a:solidFill>
              <a:srgbClr val="FF6F15"/>
            </a:solidFill>
          </p:spPr>
          <p:txBody>
            <a:bodyPr/>
            <a:lstStyle/>
            <a:p>
              <a:endParaRPr lang="en-IN" dirty="0"/>
            </a:p>
          </p:txBody>
        </p:sp>
        <p:sp>
          <p:nvSpPr>
            <p:cNvPr id="11" name="TextBox 11"/>
            <p:cNvSpPr txBox="1"/>
            <p:nvPr/>
          </p:nvSpPr>
          <p:spPr>
            <a:xfrm>
              <a:off x="0" y="57150"/>
              <a:ext cx="627554" cy="115818"/>
            </a:xfrm>
            <a:prstGeom prst="rect">
              <a:avLst/>
            </a:prstGeom>
          </p:spPr>
          <p:txBody>
            <a:bodyPr lIns="50800" tIns="50800" rIns="50800" bIns="50800" rtlCol="0" anchor="ctr"/>
            <a:lstStyle/>
            <a:p>
              <a:pPr algn="ctr">
                <a:lnSpc>
                  <a:spcPts val="2401"/>
                </a:lnSpc>
              </a:pPr>
              <a:endParaRPr/>
            </a:p>
          </p:txBody>
        </p:sp>
      </p:grpSp>
      <p:grpSp>
        <p:nvGrpSpPr>
          <p:cNvPr id="12" name="Group 12"/>
          <p:cNvGrpSpPr/>
          <p:nvPr/>
        </p:nvGrpSpPr>
        <p:grpSpPr>
          <a:xfrm>
            <a:off x="1812177" y="2098472"/>
            <a:ext cx="5246370" cy="5659594"/>
            <a:chOff x="0" y="0"/>
            <a:chExt cx="812800" cy="876819"/>
          </a:xfrm>
        </p:grpSpPr>
        <p:sp>
          <p:nvSpPr>
            <p:cNvPr id="13" name="Freeform 13"/>
            <p:cNvSpPr/>
            <p:nvPr/>
          </p:nvSpPr>
          <p:spPr>
            <a:xfrm>
              <a:off x="0" y="0"/>
              <a:ext cx="812800" cy="876819"/>
            </a:xfrm>
            <a:custGeom>
              <a:avLst/>
              <a:gdLst/>
              <a:ahLst/>
              <a:cxnLst/>
              <a:rect l="l" t="t" r="r" b="b"/>
              <a:pathLst>
                <a:path w="812800" h="876819">
                  <a:moveTo>
                    <a:pt x="63454" y="0"/>
                  </a:moveTo>
                  <a:lnTo>
                    <a:pt x="749346" y="0"/>
                  </a:lnTo>
                  <a:cubicBezTo>
                    <a:pt x="784391" y="0"/>
                    <a:pt x="812800" y="28409"/>
                    <a:pt x="812800" y="63454"/>
                  </a:cubicBezTo>
                  <a:lnTo>
                    <a:pt x="812800" y="813365"/>
                  </a:lnTo>
                  <a:cubicBezTo>
                    <a:pt x="812800" y="830194"/>
                    <a:pt x="806115" y="846334"/>
                    <a:pt x="794215" y="858234"/>
                  </a:cubicBezTo>
                  <a:cubicBezTo>
                    <a:pt x="782315" y="870134"/>
                    <a:pt x="766175" y="876819"/>
                    <a:pt x="749346" y="876819"/>
                  </a:cubicBezTo>
                  <a:lnTo>
                    <a:pt x="63454" y="876819"/>
                  </a:lnTo>
                  <a:cubicBezTo>
                    <a:pt x="28409" y="876819"/>
                    <a:pt x="0" y="848410"/>
                    <a:pt x="0" y="813365"/>
                  </a:cubicBezTo>
                  <a:lnTo>
                    <a:pt x="0" y="63454"/>
                  </a:lnTo>
                  <a:cubicBezTo>
                    <a:pt x="0" y="28409"/>
                    <a:pt x="28409" y="0"/>
                    <a:pt x="63454" y="0"/>
                  </a:cubicBezTo>
                  <a:close/>
                </a:path>
              </a:pathLst>
            </a:custGeom>
            <a:blipFill>
              <a:blip r:embed="rId2"/>
              <a:stretch>
                <a:fillRect l="-61612"/>
              </a:stretch>
            </a:blipFill>
            <a:ln w="171450" cap="rnd">
              <a:solidFill>
                <a:srgbClr val="FF6F15"/>
              </a:solidFill>
              <a:prstDash val="solid"/>
              <a:round/>
            </a:ln>
          </p:spPr>
        </p:sp>
      </p:grpSp>
      <p:grpSp>
        <p:nvGrpSpPr>
          <p:cNvPr id="14" name="Group 14"/>
          <p:cNvGrpSpPr/>
          <p:nvPr/>
        </p:nvGrpSpPr>
        <p:grpSpPr>
          <a:xfrm>
            <a:off x="4201300" y="4535680"/>
            <a:ext cx="4498040" cy="4852322"/>
            <a:chOff x="0" y="0"/>
            <a:chExt cx="812800" cy="876819"/>
          </a:xfrm>
        </p:grpSpPr>
        <p:sp>
          <p:nvSpPr>
            <p:cNvPr id="15" name="Freeform 15"/>
            <p:cNvSpPr/>
            <p:nvPr/>
          </p:nvSpPr>
          <p:spPr>
            <a:xfrm>
              <a:off x="0" y="0"/>
              <a:ext cx="812800" cy="876819"/>
            </a:xfrm>
            <a:custGeom>
              <a:avLst/>
              <a:gdLst/>
              <a:ahLst/>
              <a:cxnLst/>
              <a:rect l="l" t="t" r="r" b="b"/>
              <a:pathLst>
                <a:path w="812800" h="876819">
                  <a:moveTo>
                    <a:pt x="74011" y="0"/>
                  </a:moveTo>
                  <a:lnTo>
                    <a:pt x="738789" y="0"/>
                  </a:lnTo>
                  <a:cubicBezTo>
                    <a:pt x="779664" y="0"/>
                    <a:pt x="812800" y="33136"/>
                    <a:pt x="812800" y="74011"/>
                  </a:cubicBezTo>
                  <a:lnTo>
                    <a:pt x="812800" y="802809"/>
                  </a:lnTo>
                  <a:cubicBezTo>
                    <a:pt x="812800" y="843683"/>
                    <a:pt x="779664" y="876819"/>
                    <a:pt x="738789" y="876819"/>
                  </a:cubicBezTo>
                  <a:lnTo>
                    <a:pt x="74011" y="876819"/>
                  </a:lnTo>
                  <a:cubicBezTo>
                    <a:pt x="33136" y="876819"/>
                    <a:pt x="0" y="843683"/>
                    <a:pt x="0" y="802809"/>
                  </a:cubicBezTo>
                  <a:lnTo>
                    <a:pt x="0" y="74011"/>
                  </a:lnTo>
                  <a:cubicBezTo>
                    <a:pt x="0" y="33136"/>
                    <a:pt x="33136" y="0"/>
                    <a:pt x="74011" y="0"/>
                  </a:cubicBezTo>
                  <a:close/>
                </a:path>
              </a:pathLst>
            </a:custGeom>
            <a:blipFill>
              <a:blip r:embed="rId3"/>
              <a:stretch>
                <a:fillRect t="-19437" b="-19437"/>
              </a:stretch>
            </a:blipFill>
            <a:ln w="171450" cap="rnd">
              <a:solidFill>
                <a:srgbClr val="FF6F15"/>
              </a:solidFill>
              <a:prstDash val="solid"/>
              <a:round/>
            </a:ln>
          </p:spPr>
        </p:sp>
      </p:grpSp>
      <p:sp>
        <p:nvSpPr>
          <p:cNvPr id="19" name="TextBox 19"/>
          <p:cNvSpPr txBox="1"/>
          <p:nvPr/>
        </p:nvSpPr>
        <p:spPr>
          <a:xfrm>
            <a:off x="1812177" y="1173956"/>
            <a:ext cx="2032787" cy="360099"/>
          </a:xfrm>
          <a:prstGeom prst="rect">
            <a:avLst/>
          </a:prstGeom>
        </p:spPr>
        <p:txBody>
          <a:bodyPr lIns="0" tIns="0" rIns="0" bIns="0" rtlCol="0" anchor="t">
            <a:spAutoFit/>
          </a:bodyPr>
          <a:lstStyle/>
          <a:p>
            <a:pPr marL="0" lvl="0" indent="0" algn="l">
              <a:lnSpc>
                <a:spcPts val="2684"/>
              </a:lnSpc>
              <a:spcBef>
                <a:spcPct val="0"/>
              </a:spcBef>
            </a:pPr>
            <a:r>
              <a:rPr lang="en-US" sz="2796" b="1" dirty="0">
                <a:solidFill>
                  <a:srgbClr val="FFFFFF"/>
                </a:solidFill>
                <a:latin typeface="Poppins Bold"/>
                <a:ea typeface="Poppins Bold"/>
                <a:cs typeface="Poppins Bold"/>
                <a:sym typeface="Poppins Bold"/>
              </a:rPr>
              <a:t>AtliQ Mart</a:t>
            </a:r>
          </a:p>
        </p:txBody>
      </p:sp>
      <p:sp>
        <p:nvSpPr>
          <p:cNvPr id="20" name="TextBox 20"/>
          <p:cNvSpPr txBox="1"/>
          <p:nvPr/>
        </p:nvSpPr>
        <p:spPr>
          <a:xfrm>
            <a:off x="10144399" y="2570093"/>
            <a:ext cx="5234250" cy="2021862"/>
          </a:xfrm>
          <a:prstGeom prst="rect">
            <a:avLst/>
          </a:prstGeom>
        </p:spPr>
        <p:txBody>
          <a:bodyPr lIns="0" tIns="0" rIns="0" bIns="0" rtlCol="0" anchor="t">
            <a:spAutoFit/>
          </a:bodyPr>
          <a:lstStyle/>
          <a:p>
            <a:pPr marL="0" lvl="0" indent="0" algn="l">
              <a:lnSpc>
                <a:spcPts val="7640"/>
              </a:lnSpc>
            </a:pPr>
            <a:r>
              <a:rPr lang="en-US" sz="7009" b="1" dirty="0">
                <a:solidFill>
                  <a:srgbClr val="051A36"/>
                </a:solidFill>
                <a:latin typeface="Poppins Bold"/>
                <a:ea typeface="Poppins Bold"/>
                <a:cs typeface="Poppins Bold"/>
                <a:sym typeface="Poppins Bold"/>
              </a:rPr>
              <a:t>Executive Summary</a:t>
            </a:r>
          </a:p>
        </p:txBody>
      </p:sp>
      <p:sp>
        <p:nvSpPr>
          <p:cNvPr id="22" name="TextBox 22"/>
          <p:cNvSpPr txBox="1"/>
          <p:nvPr/>
        </p:nvSpPr>
        <p:spPr>
          <a:xfrm>
            <a:off x="10144399" y="5576957"/>
            <a:ext cx="6249695" cy="2139950"/>
          </a:xfrm>
          <a:prstGeom prst="rect">
            <a:avLst/>
          </a:prstGeom>
        </p:spPr>
        <p:txBody>
          <a:bodyPr lIns="0" tIns="0" rIns="0" bIns="0" rtlCol="0" anchor="t">
            <a:spAutoFit/>
          </a:bodyPr>
          <a:lstStyle/>
          <a:p>
            <a:pPr marL="0" lvl="0" indent="0" algn="l">
              <a:lnSpc>
                <a:spcPts val="3400"/>
              </a:lnSpc>
              <a:spcBef>
                <a:spcPct val="0"/>
              </a:spcBef>
            </a:pPr>
            <a:r>
              <a:rPr lang="en-US" sz="2000" u="none" strike="noStrike" dirty="0">
                <a:solidFill>
                  <a:srgbClr val="000000">
                    <a:alpha val="80000"/>
                  </a:srgbClr>
                </a:solidFill>
                <a:latin typeface="Poppins"/>
                <a:ea typeface="Poppins"/>
                <a:cs typeface="Poppins"/>
                <a:sym typeface="Poppins"/>
              </a:rPr>
              <a:t>AtliQ Mart, a fast-growing FMCG company headquartered in Gujarat, India, operates in Surat, Ahmedabad, and Vadodara, with plans to expand to other metro and Tier 1 cities within the next two years.</a:t>
            </a:r>
          </a:p>
        </p:txBody>
      </p:sp>
      <p:sp>
        <p:nvSpPr>
          <p:cNvPr id="23" name="TextBox 23"/>
          <p:cNvSpPr txBox="1"/>
          <p:nvPr/>
        </p:nvSpPr>
        <p:spPr>
          <a:xfrm>
            <a:off x="10209939" y="8246253"/>
            <a:ext cx="2251636" cy="308184"/>
          </a:xfrm>
          <a:prstGeom prst="rect">
            <a:avLst/>
          </a:prstGeom>
        </p:spPr>
        <p:txBody>
          <a:bodyPr lIns="0" tIns="0" rIns="0" bIns="0" rtlCol="0" anchor="t">
            <a:spAutoFit/>
          </a:bodyPr>
          <a:lstStyle/>
          <a:p>
            <a:pPr algn="ctr">
              <a:lnSpc>
                <a:spcPts val="2209"/>
              </a:lnSpc>
            </a:pPr>
            <a:r>
              <a:rPr lang="en-US" sz="2301" b="1" dirty="0">
                <a:solidFill>
                  <a:srgbClr val="FFFFFF"/>
                </a:solidFill>
                <a:latin typeface="Poppins Bold"/>
                <a:ea typeface="Poppins Bold"/>
                <a:cs typeface="Poppins Bold"/>
                <a:sym typeface="Poppins Bold"/>
              </a:rPr>
              <a:t>Read More</a:t>
            </a:r>
          </a:p>
        </p:txBody>
      </p:sp>
      <p:pic>
        <p:nvPicPr>
          <p:cNvPr id="25" name="Picture 24">
            <a:extLst>
              <a:ext uri="{FF2B5EF4-FFF2-40B4-BE49-F238E27FC236}">
                <a16:creationId xmlns:a16="http://schemas.microsoft.com/office/drawing/2014/main" id="{A946C8E3-B4EC-222C-9263-C7FF2D03121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flipV="1">
            <a:off x="860702" y="824982"/>
            <a:ext cx="718076" cy="72947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262294" y="-868225"/>
            <a:ext cx="8269427" cy="6803120"/>
            <a:chOff x="0" y="0"/>
            <a:chExt cx="2177956" cy="1791768"/>
          </a:xfrm>
        </p:grpSpPr>
        <p:sp>
          <p:nvSpPr>
            <p:cNvPr id="3" name="Freeform 3"/>
            <p:cNvSpPr/>
            <p:nvPr/>
          </p:nvSpPr>
          <p:spPr>
            <a:xfrm>
              <a:off x="0" y="0"/>
              <a:ext cx="2177956" cy="1791768"/>
            </a:xfrm>
            <a:custGeom>
              <a:avLst/>
              <a:gdLst/>
              <a:ahLst/>
              <a:cxnLst/>
              <a:rect l="l" t="t" r="r" b="b"/>
              <a:pathLst>
                <a:path w="2177956" h="1791768">
                  <a:moveTo>
                    <a:pt x="70216" y="0"/>
                  </a:moveTo>
                  <a:lnTo>
                    <a:pt x="2107740" y="0"/>
                  </a:lnTo>
                  <a:cubicBezTo>
                    <a:pt x="2126363" y="0"/>
                    <a:pt x="2144222" y="7398"/>
                    <a:pt x="2157390" y="20566"/>
                  </a:cubicBezTo>
                  <a:cubicBezTo>
                    <a:pt x="2170558" y="33734"/>
                    <a:pt x="2177956" y="51593"/>
                    <a:pt x="2177956" y="70216"/>
                  </a:cubicBezTo>
                  <a:lnTo>
                    <a:pt x="2177956" y="1721552"/>
                  </a:lnTo>
                  <a:cubicBezTo>
                    <a:pt x="2177956" y="1740175"/>
                    <a:pt x="2170558" y="1758034"/>
                    <a:pt x="2157390" y="1771202"/>
                  </a:cubicBezTo>
                  <a:cubicBezTo>
                    <a:pt x="2144222" y="1784371"/>
                    <a:pt x="2126363" y="1791768"/>
                    <a:pt x="2107740" y="1791768"/>
                  </a:cubicBezTo>
                  <a:lnTo>
                    <a:pt x="70216" y="1791768"/>
                  </a:lnTo>
                  <a:cubicBezTo>
                    <a:pt x="51593" y="1791768"/>
                    <a:pt x="33734" y="1784371"/>
                    <a:pt x="20566" y="1771202"/>
                  </a:cubicBezTo>
                  <a:cubicBezTo>
                    <a:pt x="7398" y="1758034"/>
                    <a:pt x="0" y="1740175"/>
                    <a:pt x="0" y="1721552"/>
                  </a:cubicBezTo>
                  <a:lnTo>
                    <a:pt x="0" y="70216"/>
                  </a:lnTo>
                  <a:cubicBezTo>
                    <a:pt x="0" y="51593"/>
                    <a:pt x="7398" y="33734"/>
                    <a:pt x="20566" y="20566"/>
                  </a:cubicBezTo>
                  <a:cubicBezTo>
                    <a:pt x="33734" y="7398"/>
                    <a:pt x="51593" y="0"/>
                    <a:pt x="70216" y="0"/>
                  </a:cubicBezTo>
                  <a:close/>
                </a:path>
              </a:pathLst>
            </a:custGeom>
            <a:solidFill>
              <a:srgbClr val="051A36"/>
            </a:solidFill>
          </p:spPr>
        </p:sp>
        <p:sp>
          <p:nvSpPr>
            <p:cNvPr id="4" name="TextBox 4"/>
            <p:cNvSpPr txBox="1"/>
            <p:nvPr/>
          </p:nvSpPr>
          <p:spPr>
            <a:xfrm>
              <a:off x="0" y="-57150"/>
              <a:ext cx="2177956" cy="1848918"/>
            </a:xfrm>
            <a:prstGeom prst="rect">
              <a:avLst/>
            </a:prstGeom>
          </p:spPr>
          <p:txBody>
            <a:bodyPr lIns="50800" tIns="50800" rIns="50800" bIns="50800" rtlCol="0" anchor="ctr"/>
            <a:lstStyle/>
            <a:p>
              <a:pPr algn="ctr">
                <a:lnSpc>
                  <a:spcPts val="2524"/>
                </a:lnSpc>
              </a:pPr>
              <a:endParaRPr/>
            </a:p>
          </p:txBody>
        </p:sp>
      </p:grpSp>
      <p:grpSp>
        <p:nvGrpSpPr>
          <p:cNvPr id="5" name="Group 5"/>
          <p:cNvGrpSpPr/>
          <p:nvPr/>
        </p:nvGrpSpPr>
        <p:grpSpPr>
          <a:xfrm>
            <a:off x="15557443" y="958283"/>
            <a:ext cx="1701857" cy="656738"/>
            <a:chOff x="0" y="0"/>
            <a:chExt cx="448226" cy="172968"/>
          </a:xfrm>
        </p:grpSpPr>
        <p:sp>
          <p:nvSpPr>
            <p:cNvPr id="6" name="Freeform 6"/>
            <p:cNvSpPr/>
            <p:nvPr/>
          </p:nvSpPr>
          <p:spPr>
            <a:xfrm>
              <a:off x="0" y="0"/>
              <a:ext cx="448226" cy="172968"/>
            </a:xfrm>
            <a:custGeom>
              <a:avLst/>
              <a:gdLst/>
              <a:ahLst/>
              <a:cxnLst/>
              <a:rect l="l" t="t" r="r" b="b"/>
              <a:pathLst>
                <a:path w="448226" h="172968">
                  <a:moveTo>
                    <a:pt x="86484" y="0"/>
                  </a:moveTo>
                  <a:lnTo>
                    <a:pt x="361742" y="0"/>
                  </a:lnTo>
                  <a:cubicBezTo>
                    <a:pt x="384679" y="0"/>
                    <a:pt x="406676" y="9112"/>
                    <a:pt x="422895" y="25331"/>
                  </a:cubicBezTo>
                  <a:cubicBezTo>
                    <a:pt x="439114" y="41549"/>
                    <a:pt x="448226" y="63547"/>
                    <a:pt x="448226" y="86484"/>
                  </a:cubicBezTo>
                  <a:lnTo>
                    <a:pt x="448226" y="86484"/>
                  </a:lnTo>
                  <a:cubicBezTo>
                    <a:pt x="448226" y="109421"/>
                    <a:pt x="439114" y="131419"/>
                    <a:pt x="422895" y="147637"/>
                  </a:cubicBezTo>
                  <a:cubicBezTo>
                    <a:pt x="406676" y="163856"/>
                    <a:pt x="384679" y="172968"/>
                    <a:pt x="361742" y="172968"/>
                  </a:cubicBezTo>
                  <a:lnTo>
                    <a:pt x="86484" y="172968"/>
                  </a:lnTo>
                  <a:cubicBezTo>
                    <a:pt x="63547" y="172968"/>
                    <a:pt x="41549" y="163856"/>
                    <a:pt x="25331" y="147637"/>
                  </a:cubicBezTo>
                  <a:cubicBezTo>
                    <a:pt x="9112" y="131419"/>
                    <a:pt x="0" y="109421"/>
                    <a:pt x="0" y="86484"/>
                  </a:cubicBezTo>
                  <a:lnTo>
                    <a:pt x="0" y="86484"/>
                  </a:lnTo>
                  <a:cubicBezTo>
                    <a:pt x="0" y="63547"/>
                    <a:pt x="9112" y="41549"/>
                    <a:pt x="25331" y="25331"/>
                  </a:cubicBezTo>
                  <a:cubicBezTo>
                    <a:pt x="41549" y="9112"/>
                    <a:pt x="63547" y="0"/>
                    <a:pt x="86484" y="0"/>
                  </a:cubicBezTo>
                  <a:close/>
                </a:path>
              </a:pathLst>
            </a:custGeom>
            <a:solidFill>
              <a:srgbClr val="FF6F15"/>
            </a:solidFill>
          </p:spPr>
        </p:sp>
        <p:sp>
          <p:nvSpPr>
            <p:cNvPr id="7" name="TextBox 7"/>
            <p:cNvSpPr txBox="1"/>
            <p:nvPr/>
          </p:nvSpPr>
          <p:spPr>
            <a:xfrm>
              <a:off x="0" y="57150"/>
              <a:ext cx="448226" cy="115818"/>
            </a:xfrm>
            <a:prstGeom prst="rect">
              <a:avLst/>
            </a:prstGeom>
          </p:spPr>
          <p:txBody>
            <a:bodyPr lIns="50800" tIns="50800" rIns="50800" bIns="50800" rtlCol="0" anchor="ctr"/>
            <a:lstStyle/>
            <a:p>
              <a:pPr algn="ctr">
                <a:lnSpc>
                  <a:spcPts val="2401"/>
                </a:lnSpc>
              </a:pPr>
              <a:endParaRPr/>
            </a:p>
          </p:txBody>
        </p:sp>
      </p:grpSp>
      <p:grpSp>
        <p:nvGrpSpPr>
          <p:cNvPr id="9" name="Group 9"/>
          <p:cNvGrpSpPr/>
          <p:nvPr/>
        </p:nvGrpSpPr>
        <p:grpSpPr>
          <a:xfrm>
            <a:off x="10372461" y="2337699"/>
            <a:ext cx="6055896" cy="4704531"/>
            <a:chOff x="0" y="0"/>
            <a:chExt cx="1128683" cy="876819"/>
          </a:xfrm>
        </p:grpSpPr>
        <p:sp>
          <p:nvSpPr>
            <p:cNvPr id="10" name="Freeform 10"/>
            <p:cNvSpPr/>
            <p:nvPr/>
          </p:nvSpPr>
          <p:spPr>
            <a:xfrm>
              <a:off x="0" y="0"/>
              <a:ext cx="1128683" cy="876819"/>
            </a:xfrm>
            <a:custGeom>
              <a:avLst/>
              <a:gdLst/>
              <a:ahLst/>
              <a:cxnLst/>
              <a:rect l="l" t="t" r="r" b="b"/>
              <a:pathLst>
                <a:path w="1128683" h="876819">
                  <a:moveTo>
                    <a:pt x="54972" y="0"/>
                  </a:moveTo>
                  <a:lnTo>
                    <a:pt x="1073712" y="0"/>
                  </a:lnTo>
                  <a:cubicBezTo>
                    <a:pt x="1104072" y="0"/>
                    <a:pt x="1128683" y="24612"/>
                    <a:pt x="1128683" y="54972"/>
                  </a:cubicBezTo>
                  <a:lnTo>
                    <a:pt x="1128683" y="821848"/>
                  </a:lnTo>
                  <a:cubicBezTo>
                    <a:pt x="1128683" y="852207"/>
                    <a:pt x="1104072" y="876819"/>
                    <a:pt x="1073712" y="876819"/>
                  </a:cubicBezTo>
                  <a:lnTo>
                    <a:pt x="54972" y="876819"/>
                  </a:lnTo>
                  <a:cubicBezTo>
                    <a:pt x="24612" y="876819"/>
                    <a:pt x="0" y="852207"/>
                    <a:pt x="0" y="821848"/>
                  </a:cubicBezTo>
                  <a:lnTo>
                    <a:pt x="0" y="54972"/>
                  </a:lnTo>
                  <a:cubicBezTo>
                    <a:pt x="0" y="24612"/>
                    <a:pt x="24612" y="0"/>
                    <a:pt x="54972" y="0"/>
                  </a:cubicBezTo>
                  <a:close/>
                </a:path>
              </a:pathLst>
            </a:custGeom>
            <a:blipFill>
              <a:blip r:embed="rId2"/>
              <a:stretch>
                <a:fillRect l="-8191" r="-8191"/>
              </a:stretch>
            </a:blipFill>
            <a:ln w="171450" cap="rnd">
              <a:solidFill>
                <a:srgbClr val="FF6F15"/>
              </a:solidFill>
              <a:prstDash val="solid"/>
              <a:round/>
            </a:ln>
          </p:spPr>
        </p:sp>
      </p:grpSp>
      <p:grpSp>
        <p:nvGrpSpPr>
          <p:cNvPr id="11" name="Group 11"/>
          <p:cNvGrpSpPr/>
          <p:nvPr/>
        </p:nvGrpSpPr>
        <p:grpSpPr>
          <a:xfrm>
            <a:off x="13520310" y="4611226"/>
            <a:ext cx="3738990" cy="4033487"/>
            <a:chOff x="0" y="0"/>
            <a:chExt cx="812800" cy="876819"/>
          </a:xfrm>
        </p:grpSpPr>
        <p:sp>
          <p:nvSpPr>
            <p:cNvPr id="12" name="Freeform 12"/>
            <p:cNvSpPr/>
            <p:nvPr/>
          </p:nvSpPr>
          <p:spPr>
            <a:xfrm>
              <a:off x="0" y="0"/>
              <a:ext cx="812800" cy="876819"/>
            </a:xfrm>
            <a:custGeom>
              <a:avLst/>
              <a:gdLst/>
              <a:ahLst/>
              <a:cxnLst/>
              <a:rect l="l" t="t" r="r" b="b"/>
              <a:pathLst>
                <a:path w="812800" h="876819">
                  <a:moveTo>
                    <a:pt x="89035" y="0"/>
                  </a:moveTo>
                  <a:lnTo>
                    <a:pt x="723765" y="0"/>
                  </a:lnTo>
                  <a:cubicBezTo>
                    <a:pt x="747378" y="0"/>
                    <a:pt x="770025" y="9380"/>
                    <a:pt x="786722" y="26078"/>
                  </a:cubicBezTo>
                  <a:cubicBezTo>
                    <a:pt x="803420" y="42775"/>
                    <a:pt x="812800" y="65422"/>
                    <a:pt x="812800" y="89035"/>
                  </a:cubicBezTo>
                  <a:lnTo>
                    <a:pt x="812800" y="787784"/>
                  </a:lnTo>
                  <a:cubicBezTo>
                    <a:pt x="812800" y="811397"/>
                    <a:pt x="803420" y="834044"/>
                    <a:pt x="786722" y="850741"/>
                  </a:cubicBezTo>
                  <a:cubicBezTo>
                    <a:pt x="770025" y="867439"/>
                    <a:pt x="747378" y="876819"/>
                    <a:pt x="723765" y="876819"/>
                  </a:cubicBezTo>
                  <a:lnTo>
                    <a:pt x="89035" y="876819"/>
                  </a:lnTo>
                  <a:cubicBezTo>
                    <a:pt x="65422" y="876819"/>
                    <a:pt x="42775" y="867439"/>
                    <a:pt x="26078" y="850741"/>
                  </a:cubicBezTo>
                  <a:cubicBezTo>
                    <a:pt x="9380" y="834044"/>
                    <a:pt x="0" y="811397"/>
                    <a:pt x="0" y="787784"/>
                  </a:cubicBezTo>
                  <a:lnTo>
                    <a:pt x="0" y="89035"/>
                  </a:lnTo>
                  <a:cubicBezTo>
                    <a:pt x="0" y="65422"/>
                    <a:pt x="9380" y="42775"/>
                    <a:pt x="26078" y="26078"/>
                  </a:cubicBezTo>
                  <a:cubicBezTo>
                    <a:pt x="42775" y="9380"/>
                    <a:pt x="65422" y="0"/>
                    <a:pt x="89035" y="0"/>
                  </a:cubicBezTo>
                  <a:close/>
                </a:path>
              </a:pathLst>
            </a:custGeom>
            <a:blipFill>
              <a:blip r:embed="rId3"/>
              <a:stretch>
                <a:fillRect l="-30806" r="-30806"/>
              </a:stretch>
            </a:blipFill>
            <a:ln w="171450" cap="rnd">
              <a:solidFill>
                <a:srgbClr val="FF6F15"/>
              </a:solidFill>
              <a:prstDash val="solid"/>
              <a:round/>
            </a:ln>
          </p:spPr>
        </p:sp>
      </p:grpSp>
      <p:sp>
        <p:nvSpPr>
          <p:cNvPr id="13" name="TextBox 13"/>
          <p:cNvSpPr txBox="1"/>
          <p:nvPr/>
        </p:nvSpPr>
        <p:spPr>
          <a:xfrm>
            <a:off x="12078527" y="1078706"/>
            <a:ext cx="927891" cy="358742"/>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ea typeface="Poppins"/>
                <a:cs typeface="Poppins"/>
                <a:sym typeface="Poppins"/>
              </a:rPr>
              <a:t>Home</a:t>
            </a:r>
          </a:p>
        </p:txBody>
      </p:sp>
      <p:sp>
        <p:nvSpPr>
          <p:cNvPr id="14" name="TextBox 14"/>
          <p:cNvSpPr txBox="1"/>
          <p:nvPr/>
        </p:nvSpPr>
        <p:spPr>
          <a:xfrm>
            <a:off x="13816043" y="1078706"/>
            <a:ext cx="927891" cy="358742"/>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sp>
        <p:nvSpPr>
          <p:cNvPr id="15" name="TextBox 15"/>
          <p:cNvSpPr txBox="1"/>
          <p:nvPr/>
        </p:nvSpPr>
        <p:spPr>
          <a:xfrm>
            <a:off x="15858037" y="1078706"/>
            <a:ext cx="1104746" cy="358742"/>
          </a:xfrm>
          <a:prstGeom prst="rect">
            <a:avLst/>
          </a:prstGeom>
        </p:spPr>
        <p:txBody>
          <a:bodyPr lIns="0" tIns="0" rIns="0" bIns="0" rtlCol="0" anchor="t">
            <a:spAutoFit/>
          </a:bodyPr>
          <a:lstStyle/>
          <a:p>
            <a:pPr algn="ctr">
              <a:lnSpc>
                <a:spcPts val="2799"/>
              </a:lnSpc>
              <a:spcBef>
                <a:spcPct val="0"/>
              </a:spcBef>
            </a:pPr>
            <a:r>
              <a:rPr lang="en-US" sz="1999" dirty="0">
                <a:solidFill>
                  <a:srgbClr val="FFFFFF"/>
                </a:solidFill>
                <a:latin typeface="Poppins"/>
                <a:ea typeface="Poppins"/>
                <a:cs typeface="Poppins"/>
                <a:sym typeface="Poppins"/>
              </a:rPr>
              <a:t>Contact</a:t>
            </a:r>
          </a:p>
        </p:txBody>
      </p:sp>
      <p:sp>
        <p:nvSpPr>
          <p:cNvPr id="16" name="TextBox 16"/>
          <p:cNvSpPr txBox="1"/>
          <p:nvPr/>
        </p:nvSpPr>
        <p:spPr>
          <a:xfrm>
            <a:off x="1812177" y="550414"/>
            <a:ext cx="2032787" cy="360099"/>
          </a:xfrm>
          <a:prstGeom prst="rect">
            <a:avLst/>
          </a:prstGeom>
        </p:spPr>
        <p:txBody>
          <a:bodyPr lIns="0" tIns="0" rIns="0" bIns="0" rtlCol="0" anchor="t">
            <a:spAutoFit/>
          </a:bodyPr>
          <a:lstStyle/>
          <a:p>
            <a:pPr marL="0" lvl="0" indent="0" algn="l">
              <a:lnSpc>
                <a:spcPts val="2684"/>
              </a:lnSpc>
              <a:spcBef>
                <a:spcPct val="0"/>
              </a:spcBef>
            </a:pPr>
            <a:r>
              <a:rPr lang="en-US" sz="2796" b="1" dirty="0">
                <a:solidFill>
                  <a:srgbClr val="051A36"/>
                </a:solidFill>
                <a:latin typeface="Poppins Bold"/>
                <a:ea typeface="Poppins Bold"/>
                <a:cs typeface="Poppins Bold"/>
                <a:sym typeface="Poppins Bold"/>
              </a:rPr>
              <a:t>AtliQ Mart</a:t>
            </a:r>
          </a:p>
        </p:txBody>
      </p:sp>
      <p:sp>
        <p:nvSpPr>
          <p:cNvPr id="17" name="TextBox 17"/>
          <p:cNvSpPr txBox="1"/>
          <p:nvPr/>
        </p:nvSpPr>
        <p:spPr>
          <a:xfrm>
            <a:off x="1016752" y="1522404"/>
            <a:ext cx="5656424" cy="2021862"/>
          </a:xfrm>
          <a:prstGeom prst="rect">
            <a:avLst/>
          </a:prstGeom>
        </p:spPr>
        <p:txBody>
          <a:bodyPr lIns="0" tIns="0" rIns="0" bIns="0" rtlCol="0" anchor="t">
            <a:spAutoFit/>
          </a:bodyPr>
          <a:lstStyle/>
          <a:p>
            <a:pPr marL="0" lvl="0" indent="0" algn="l">
              <a:lnSpc>
                <a:spcPts val="7640"/>
              </a:lnSpc>
            </a:pPr>
            <a:r>
              <a:rPr lang="en-US" sz="7009" b="1" dirty="0">
                <a:solidFill>
                  <a:srgbClr val="051A36"/>
                </a:solidFill>
                <a:latin typeface="Poppins Bold"/>
                <a:ea typeface="Poppins Bold"/>
                <a:cs typeface="Poppins Bold"/>
                <a:sym typeface="Poppins Bold"/>
              </a:rPr>
              <a:t>Problem Statement</a:t>
            </a:r>
          </a:p>
        </p:txBody>
      </p:sp>
      <p:sp>
        <p:nvSpPr>
          <p:cNvPr id="18" name="TextBox 18"/>
          <p:cNvSpPr txBox="1"/>
          <p:nvPr/>
        </p:nvSpPr>
        <p:spPr>
          <a:xfrm>
            <a:off x="1016745" y="3805125"/>
            <a:ext cx="5656438" cy="472967"/>
          </a:xfrm>
          <a:prstGeom prst="rect">
            <a:avLst/>
          </a:prstGeom>
        </p:spPr>
        <p:txBody>
          <a:bodyPr lIns="0" tIns="0" rIns="0" bIns="0" rtlCol="0" anchor="t">
            <a:spAutoFit/>
          </a:bodyPr>
          <a:lstStyle/>
          <a:p>
            <a:pPr marL="0" lvl="0" indent="0" algn="l">
              <a:lnSpc>
                <a:spcPts val="3910"/>
              </a:lnSpc>
              <a:spcBef>
                <a:spcPct val="0"/>
              </a:spcBef>
            </a:pPr>
            <a:r>
              <a:rPr lang="en-US" sz="2300" b="1" spc="149" dirty="0">
                <a:solidFill>
                  <a:srgbClr val="000000"/>
                </a:solidFill>
                <a:latin typeface="Poppins Bold"/>
                <a:ea typeface="Poppins Bold"/>
                <a:cs typeface="Poppins Bold"/>
                <a:sym typeface="Poppins Bold"/>
              </a:rPr>
              <a:t>Why is this project necessary?</a:t>
            </a:r>
          </a:p>
        </p:txBody>
      </p:sp>
      <p:sp>
        <p:nvSpPr>
          <p:cNvPr id="19" name="TextBox 19"/>
          <p:cNvSpPr txBox="1"/>
          <p:nvPr/>
        </p:nvSpPr>
        <p:spPr>
          <a:xfrm>
            <a:off x="575985" y="4757751"/>
            <a:ext cx="9177616" cy="4758995"/>
          </a:xfrm>
          <a:prstGeom prst="rect">
            <a:avLst/>
          </a:prstGeom>
        </p:spPr>
        <p:txBody>
          <a:bodyPr wrap="square" lIns="0" tIns="0" rIns="0" bIns="0" rtlCol="0" anchor="t">
            <a:spAutoFit/>
          </a:bodyPr>
          <a:lstStyle/>
          <a:p>
            <a:pPr marL="342900" lvl="0" indent="-342900" algn="l">
              <a:lnSpc>
                <a:spcPts val="3400"/>
              </a:lnSpc>
              <a:spcBef>
                <a:spcPct val="0"/>
              </a:spcBef>
              <a:buFont typeface="Arial" panose="020B0604020202020204" pitchFamily="34" charset="0"/>
              <a:buChar char="•"/>
            </a:pPr>
            <a:r>
              <a:rPr lang="en-US" sz="2000" u="none" strike="noStrike" dirty="0">
                <a:solidFill>
                  <a:srgbClr val="000000">
                    <a:alpha val="80000"/>
                  </a:srgbClr>
                </a:solidFill>
                <a:latin typeface="Poppins"/>
                <a:ea typeface="Poppins"/>
                <a:cs typeface="Poppins"/>
                <a:sym typeface="Poppins"/>
              </a:rPr>
              <a:t>AtliQ Mart is currently facing a problem where a few key customers did not extend their annual contracts due to service issues. </a:t>
            </a:r>
          </a:p>
          <a:p>
            <a:pPr marL="342900" lvl="0" indent="-342900" algn="l">
              <a:lnSpc>
                <a:spcPts val="3400"/>
              </a:lnSpc>
              <a:spcBef>
                <a:spcPct val="0"/>
              </a:spcBef>
              <a:buFont typeface="Arial" panose="020B0604020202020204" pitchFamily="34" charset="0"/>
              <a:buChar char="•"/>
            </a:pPr>
            <a:endParaRPr lang="en-US" sz="2000" u="none" strike="noStrike" dirty="0">
              <a:solidFill>
                <a:srgbClr val="000000">
                  <a:alpha val="80000"/>
                </a:srgbClr>
              </a:solidFill>
              <a:latin typeface="Poppins"/>
              <a:ea typeface="Poppins"/>
              <a:cs typeface="Poppins"/>
              <a:sym typeface="Poppins"/>
            </a:endParaRPr>
          </a:p>
          <a:p>
            <a:pPr marL="342900" lvl="0" indent="-342900" algn="l">
              <a:lnSpc>
                <a:spcPts val="3400"/>
              </a:lnSpc>
              <a:spcBef>
                <a:spcPct val="0"/>
              </a:spcBef>
              <a:buFont typeface="Arial" panose="020B0604020202020204" pitchFamily="34" charset="0"/>
              <a:buChar char="•"/>
            </a:pPr>
            <a:r>
              <a:rPr lang="en-US" sz="2000" u="none" strike="noStrike" dirty="0">
                <a:solidFill>
                  <a:srgbClr val="000000">
                    <a:alpha val="80000"/>
                  </a:srgbClr>
                </a:solidFill>
                <a:latin typeface="Poppins"/>
                <a:ea typeface="Poppins"/>
                <a:cs typeface="Poppins"/>
                <a:sym typeface="Poppins"/>
              </a:rPr>
              <a:t>It is speculated that some of the essential products were either not delivered on time or not delivered in full over a continued period, which could have resulted in bad customer service.</a:t>
            </a:r>
          </a:p>
          <a:p>
            <a:pPr marL="342900" lvl="0" indent="-342900" algn="l">
              <a:lnSpc>
                <a:spcPts val="3400"/>
              </a:lnSpc>
              <a:spcBef>
                <a:spcPct val="0"/>
              </a:spcBef>
              <a:buFont typeface="Arial" panose="020B0604020202020204" pitchFamily="34" charset="0"/>
              <a:buChar char="•"/>
            </a:pPr>
            <a:endParaRPr lang="en-US" sz="2000" u="none" strike="noStrike" dirty="0">
              <a:solidFill>
                <a:srgbClr val="000000">
                  <a:alpha val="80000"/>
                </a:srgbClr>
              </a:solidFill>
              <a:latin typeface="Poppins"/>
              <a:ea typeface="Poppins"/>
              <a:cs typeface="Poppins"/>
              <a:sym typeface="Poppins"/>
            </a:endParaRPr>
          </a:p>
          <a:p>
            <a:pPr marL="342900" lvl="0" indent="-342900" algn="l">
              <a:lnSpc>
                <a:spcPts val="3400"/>
              </a:lnSpc>
              <a:spcBef>
                <a:spcPct val="0"/>
              </a:spcBef>
              <a:buFont typeface="Arial" panose="020B0604020202020204" pitchFamily="34" charset="0"/>
              <a:buChar char="•"/>
            </a:pPr>
            <a:r>
              <a:rPr lang="en-US" sz="2000" u="none" strike="noStrike" dirty="0">
                <a:solidFill>
                  <a:srgbClr val="000000">
                    <a:alpha val="80000"/>
                  </a:srgbClr>
                </a:solidFill>
                <a:latin typeface="Poppins"/>
                <a:ea typeface="Poppins"/>
                <a:cs typeface="Poppins"/>
                <a:sym typeface="Poppins"/>
              </a:rPr>
              <a:t> Management wants to fix this issue before expanding to other cities and requested their supply chain analytics team to track the ’On time’ and ‘In Full’ delivery service level for all the customers daily basis so that they can respond swiftly to these issues.</a:t>
            </a:r>
          </a:p>
        </p:txBody>
      </p:sp>
      <p:pic>
        <p:nvPicPr>
          <p:cNvPr id="21" name="Picture 20">
            <a:extLst>
              <a:ext uri="{FF2B5EF4-FFF2-40B4-BE49-F238E27FC236}">
                <a16:creationId xmlns:a16="http://schemas.microsoft.com/office/drawing/2014/main" id="{0CED33AB-617A-D782-369B-A9EB75AE43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flipV="1">
            <a:off x="655559" y="185675"/>
            <a:ext cx="718076" cy="72947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4F38A-4014-D291-9864-660FFCC4B05B}"/>
            </a:ext>
          </a:extLst>
        </p:cNvPr>
        <p:cNvGrpSpPr/>
        <p:nvPr/>
      </p:nvGrpSpPr>
      <p:grpSpPr>
        <a:xfrm>
          <a:off x="0" y="0"/>
          <a:ext cx="0" cy="0"/>
          <a:chOff x="0" y="0"/>
          <a:chExt cx="0" cy="0"/>
        </a:xfrm>
      </p:grpSpPr>
      <p:sp>
        <p:nvSpPr>
          <p:cNvPr id="27" name="TextBox 7">
            <a:extLst>
              <a:ext uri="{FF2B5EF4-FFF2-40B4-BE49-F238E27FC236}">
                <a16:creationId xmlns:a16="http://schemas.microsoft.com/office/drawing/2014/main" id="{E5AEE7CA-427F-7613-306E-1607394BFD71}"/>
              </a:ext>
            </a:extLst>
          </p:cNvPr>
          <p:cNvSpPr txBox="1"/>
          <p:nvPr/>
        </p:nvSpPr>
        <p:spPr>
          <a:xfrm>
            <a:off x="12649200" y="76163"/>
            <a:ext cx="5308854" cy="2171737"/>
          </a:xfrm>
          <a:prstGeom prst="rect">
            <a:avLst/>
          </a:prstGeom>
        </p:spPr>
        <p:txBody>
          <a:bodyPr lIns="50800" tIns="50800" rIns="50800" bIns="50800" rtlCol="0" anchor="ctr"/>
          <a:lstStyle/>
          <a:p>
            <a:pPr algn="ctr">
              <a:lnSpc>
                <a:spcPts val="2524"/>
              </a:lnSpc>
            </a:pPr>
            <a:endParaRPr/>
          </a:p>
        </p:txBody>
      </p:sp>
      <p:sp>
        <p:nvSpPr>
          <p:cNvPr id="37" name="TextBox 7">
            <a:extLst>
              <a:ext uri="{FF2B5EF4-FFF2-40B4-BE49-F238E27FC236}">
                <a16:creationId xmlns:a16="http://schemas.microsoft.com/office/drawing/2014/main" id="{B9FFE2B5-C144-FBE3-5800-01B80AD1A06D}"/>
              </a:ext>
            </a:extLst>
          </p:cNvPr>
          <p:cNvSpPr txBox="1"/>
          <p:nvPr/>
        </p:nvSpPr>
        <p:spPr>
          <a:xfrm>
            <a:off x="-766502" y="-639578"/>
            <a:ext cx="6117406" cy="1134878"/>
          </a:xfrm>
          <a:prstGeom prst="rect">
            <a:avLst/>
          </a:prstGeom>
        </p:spPr>
        <p:txBody>
          <a:bodyPr lIns="50800" tIns="50800" rIns="50800" bIns="50800" rtlCol="0" anchor="ctr"/>
          <a:lstStyle/>
          <a:p>
            <a:pPr algn="ctr">
              <a:lnSpc>
                <a:spcPts val="2524"/>
              </a:lnSpc>
            </a:pPr>
            <a:endParaRPr/>
          </a:p>
        </p:txBody>
      </p:sp>
      <p:grpSp>
        <p:nvGrpSpPr>
          <p:cNvPr id="41" name="Group 5">
            <a:extLst>
              <a:ext uri="{FF2B5EF4-FFF2-40B4-BE49-F238E27FC236}">
                <a16:creationId xmlns:a16="http://schemas.microsoft.com/office/drawing/2014/main" id="{6F261A05-A8D1-3928-5A01-3E0DEBEB4F1A}"/>
              </a:ext>
            </a:extLst>
          </p:cNvPr>
          <p:cNvGrpSpPr/>
          <p:nvPr/>
        </p:nvGrpSpPr>
        <p:grpSpPr>
          <a:xfrm>
            <a:off x="6828352" y="21548"/>
            <a:ext cx="4343400" cy="952499"/>
            <a:chOff x="0" y="0"/>
            <a:chExt cx="1719323" cy="1255841"/>
          </a:xfrm>
        </p:grpSpPr>
        <p:sp>
          <p:nvSpPr>
            <p:cNvPr id="42" name="Freeform 6">
              <a:extLst>
                <a:ext uri="{FF2B5EF4-FFF2-40B4-BE49-F238E27FC236}">
                  <a16:creationId xmlns:a16="http://schemas.microsoft.com/office/drawing/2014/main" id="{A68972DA-E600-7E45-078D-C9272EDD8B28}"/>
                </a:ext>
              </a:extLst>
            </p:cNvPr>
            <p:cNvSpPr/>
            <p:nvPr/>
          </p:nvSpPr>
          <p:spPr>
            <a:xfrm>
              <a:off x="0" y="0"/>
              <a:ext cx="1719323" cy="1255841"/>
            </a:xfrm>
            <a:custGeom>
              <a:avLst/>
              <a:gdLst/>
              <a:ahLst/>
              <a:cxnLst/>
              <a:rect l="l" t="t" r="r" b="b"/>
              <a:pathLst>
                <a:path w="1719323" h="1255841">
                  <a:moveTo>
                    <a:pt x="88946" y="0"/>
                  </a:moveTo>
                  <a:lnTo>
                    <a:pt x="1630377" y="0"/>
                  </a:lnTo>
                  <a:cubicBezTo>
                    <a:pt x="1679500" y="0"/>
                    <a:pt x="1719323" y="39822"/>
                    <a:pt x="1719323" y="88946"/>
                  </a:cubicBezTo>
                  <a:lnTo>
                    <a:pt x="1719323" y="1166895"/>
                  </a:lnTo>
                  <a:cubicBezTo>
                    <a:pt x="1719323" y="1190485"/>
                    <a:pt x="1709952" y="1213109"/>
                    <a:pt x="1693271" y="1229789"/>
                  </a:cubicBezTo>
                  <a:cubicBezTo>
                    <a:pt x="1676590" y="1246470"/>
                    <a:pt x="1653967" y="1255841"/>
                    <a:pt x="1630377" y="1255841"/>
                  </a:cubicBezTo>
                  <a:lnTo>
                    <a:pt x="88946" y="1255841"/>
                  </a:lnTo>
                  <a:cubicBezTo>
                    <a:pt x="39822" y="1255841"/>
                    <a:pt x="0" y="1216019"/>
                    <a:pt x="0" y="1166895"/>
                  </a:cubicBezTo>
                  <a:lnTo>
                    <a:pt x="0" y="88946"/>
                  </a:lnTo>
                  <a:cubicBezTo>
                    <a:pt x="0" y="39822"/>
                    <a:pt x="39822" y="0"/>
                    <a:pt x="88946" y="0"/>
                  </a:cubicBezTo>
                  <a:close/>
                </a:path>
              </a:pathLst>
            </a:custGeom>
            <a:solidFill>
              <a:srgbClr val="051A36"/>
            </a:solidFill>
          </p:spPr>
          <p:txBody>
            <a:bodyPr/>
            <a:lstStyle/>
            <a:p>
              <a:pPr algn="ctr"/>
              <a:endParaRPr lang="en-IN" dirty="0">
                <a:solidFill>
                  <a:srgbClr val="FF0000"/>
                </a:solidFill>
              </a:endParaRPr>
            </a:p>
          </p:txBody>
        </p:sp>
        <p:sp>
          <p:nvSpPr>
            <p:cNvPr id="43" name="TextBox 7">
              <a:extLst>
                <a:ext uri="{FF2B5EF4-FFF2-40B4-BE49-F238E27FC236}">
                  <a16:creationId xmlns:a16="http://schemas.microsoft.com/office/drawing/2014/main" id="{64E03D90-8052-B5F2-0F1A-62C0C26F48A6}"/>
                </a:ext>
              </a:extLst>
            </p:cNvPr>
            <p:cNvSpPr txBox="1"/>
            <p:nvPr/>
          </p:nvSpPr>
          <p:spPr>
            <a:xfrm>
              <a:off x="0" y="-57150"/>
              <a:ext cx="1719323" cy="1312991"/>
            </a:xfrm>
            <a:prstGeom prst="rect">
              <a:avLst/>
            </a:prstGeom>
          </p:spPr>
          <p:txBody>
            <a:bodyPr lIns="50800" tIns="50800" rIns="50800" bIns="50800" rtlCol="0" anchor="ctr"/>
            <a:lstStyle/>
            <a:p>
              <a:pPr algn="ctr">
                <a:lnSpc>
                  <a:spcPts val="2524"/>
                </a:lnSpc>
              </a:pPr>
              <a:endParaRPr/>
            </a:p>
          </p:txBody>
        </p:sp>
      </p:grpSp>
      <p:sp>
        <p:nvSpPr>
          <p:cNvPr id="44" name="TextBox 19">
            <a:extLst>
              <a:ext uri="{FF2B5EF4-FFF2-40B4-BE49-F238E27FC236}">
                <a16:creationId xmlns:a16="http://schemas.microsoft.com/office/drawing/2014/main" id="{A8807083-DBCF-96E0-75C7-3D67CF9010D2}"/>
              </a:ext>
            </a:extLst>
          </p:cNvPr>
          <p:cNvSpPr txBox="1"/>
          <p:nvPr/>
        </p:nvSpPr>
        <p:spPr>
          <a:xfrm>
            <a:off x="8077200" y="315250"/>
            <a:ext cx="2455023" cy="360099"/>
          </a:xfrm>
          <a:prstGeom prst="rect">
            <a:avLst/>
          </a:prstGeom>
        </p:spPr>
        <p:txBody>
          <a:bodyPr wrap="square" lIns="0" tIns="0" rIns="0" bIns="0" rtlCol="0" anchor="t">
            <a:spAutoFit/>
          </a:bodyPr>
          <a:lstStyle/>
          <a:p>
            <a:pPr marL="0" lvl="0" indent="0" algn="l">
              <a:lnSpc>
                <a:spcPts val="2684"/>
              </a:lnSpc>
              <a:spcBef>
                <a:spcPct val="0"/>
              </a:spcBef>
            </a:pPr>
            <a:r>
              <a:rPr lang="en-US" sz="2796" b="1" dirty="0">
                <a:solidFill>
                  <a:srgbClr val="FFFFFF"/>
                </a:solidFill>
                <a:latin typeface="Poppins Bold"/>
                <a:ea typeface="Poppins Bold"/>
                <a:cs typeface="Poppins Bold"/>
                <a:sym typeface="Poppins Bold"/>
              </a:rPr>
              <a:t>Dashboard</a:t>
            </a:r>
          </a:p>
        </p:txBody>
      </p:sp>
      <p:pic>
        <p:nvPicPr>
          <p:cNvPr id="24" name="Picture 23">
            <a:extLst>
              <a:ext uri="{FF2B5EF4-FFF2-40B4-BE49-F238E27FC236}">
                <a16:creationId xmlns:a16="http://schemas.microsoft.com/office/drawing/2014/main" id="{78D954EC-6C19-DEC8-085A-FCA17EFA333B}"/>
              </a:ext>
            </a:extLst>
          </p:cNvPr>
          <p:cNvPicPr>
            <a:picLocks noChangeAspect="1"/>
          </p:cNvPicPr>
          <p:nvPr/>
        </p:nvPicPr>
        <p:blipFill>
          <a:blip r:embed="rId2"/>
          <a:stretch>
            <a:fillRect/>
          </a:stretch>
        </p:blipFill>
        <p:spPr>
          <a:xfrm>
            <a:off x="553941" y="2247900"/>
            <a:ext cx="9805339" cy="70866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46" name="Picture 45">
            <a:extLst>
              <a:ext uri="{FF2B5EF4-FFF2-40B4-BE49-F238E27FC236}">
                <a16:creationId xmlns:a16="http://schemas.microsoft.com/office/drawing/2014/main" id="{8B9DAB16-45D2-F341-CC92-CE2AEE205502}"/>
              </a:ext>
            </a:extLst>
          </p:cNvPr>
          <p:cNvPicPr>
            <a:picLocks noChangeAspect="1"/>
          </p:cNvPicPr>
          <p:nvPr/>
        </p:nvPicPr>
        <p:blipFill>
          <a:blip r:embed="rId3"/>
          <a:stretch>
            <a:fillRect/>
          </a:stretch>
        </p:blipFill>
        <p:spPr>
          <a:xfrm>
            <a:off x="6858000" y="2857500"/>
            <a:ext cx="8763000" cy="681661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50" name="Picture 49">
            <a:extLst>
              <a:ext uri="{FF2B5EF4-FFF2-40B4-BE49-F238E27FC236}">
                <a16:creationId xmlns:a16="http://schemas.microsoft.com/office/drawing/2014/main" id="{42FBDEFA-1C45-1AC6-B0DB-FEDBC6F631CC}"/>
              </a:ext>
            </a:extLst>
          </p:cNvPr>
          <p:cNvPicPr>
            <a:picLocks noChangeAspect="1"/>
          </p:cNvPicPr>
          <p:nvPr/>
        </p:nvPicPr>
        <p:blipFill>
          <a:blip r:embed="rId4"/>
          <a:stretch>
            <a:fillRect/>
          </a:stretch>
        </p:blipFill>
        <p:spPr>
          <a:xfrm>
            <a:off x="11125200" y="3382764"/>
            <a:ext cx="7757832" cy="595173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2760111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10000" y="-52754"/>
            <a:ext cx="14478000" cy="10392508"/>
            <a:chOff x="0" y="0"/>
            <a:chExt cx="2735861" cy="2510809"/>
          </a:xfrm>
        </p:grpSpPr>
        <p:sp>
          <p:nvSpPr>
            <p:cNvPr id="3" name="Freeform 3"/>
            <p:cNvSpPr/>
            <p:nvPr/>
          </p:nvSpPr>
          <p:spPr>
            <a:xfrm>
              <a:off x="0" y="0"/>
              <a:ext cx="2735861" cy="2510809"/>
            </a:xfrm>
            <a:custGeom>
              <a:avLst/>
              <a:gdLst/>
              <a:ahLst/>
              <a:cxnLst/>
              <a:rect l="l" t="t" r="r" b="b"/>
              <a:pathLst>
                <a:path w="2735861" h="2510809">
                  <a:moveTo>
                    <a:pt x="55897" y="0"/>
                  </a:moveTo>
                  <a:lnTo>
                    <a:pt x="2679964" y="0"/>
                  </a:lnTo>
                  <a:cubicBezTo>
                    <a:pt x="2710835" y="0"/>
                    <a:pt x="2735861" y="25026"/>
                    <a:pt x="2735861" y="55897"/>
                  </a:cubicBezTo>
                  <a:lnTo>
                    <a:pt x="2735861" y="2454911"/>
                  </a:lnTo>
                  <a:cubicBezTo>
                    <a:pt x="2735861" y="2485783"/>
                    <a:pt x="2710835" y="2510809"/>
                    <a:pt x="2679964" y="2510809"/>
                  </a:cubicBezTo>
                  <a:lnTo>
                    <a:pt x="55897" y="2510809"/>
                  </a:lnTo>
                  <a:cubicBezTo>
                    <a:pt x="41072" y="2510809"/>
                    <a:pt x="26855" y="2504919"/>
                    <a:pt x="16372" y="2494437"/>
                  </a:cubicBezTo>
                  <a:cubicBezTo>
                    <a:pt x="5889" y="2483954"/>
                    <a:pt x="0" y="2469736"/>
                    <a:pt x="0" y="2454911"/>
                  </a:cubicBezTo>
                  <a:lnTo>
                    <a:pt x="0" y="55897"/>
                  </a:lnTo>
                  <a:cubicBezTo>
                    <a:pt x="0" y="41072"/>
                    <a:pt x="5889" y="26855"/>
                    <a:pt x="16372" y="16372"/>
                  </a:cubicBezTo>
                  <a:cubicBezTo>
                    <a:pt x="26855" y="5889"/>
                    <a:pt x="41072" y="0"/>
                    <a:pt x="55897" y="0"/>
                  </a:cubicBezTo>
                  <a:close/>
                </a:path>
              </a:pathLst>
            </a:custGeom>
            <a:solidFill>
              <a:srgbClr val="051A36"/>
            </a:solidFill>
          </p:spPr>
        </p:sp>
        <p:sp>
          <p:nvSpPr>
            <p:cNvPr id="4" name="TextBox 4"/>
            <p:cNvSpPr txBox="1"/>
            <p:nvPr/>
          </p:nvSpPr>
          <p:spPr>
            <a:xfrm>
              <a:off x="0" y="-57150"/>
              <a:ext cx="2735861" cy="2567959"/>
            </a:xfrm>
            <a:prstGeom prst="rect">
              <a:avLst/>
            </a:prstGeom>
          </p:spPr>
          <p:txBody>
            <a:bodyPr lIns="50800" tIns="50800" rIns="50800" bIns="50800" rtlCol="0" anchor="ctr"/>
            <a:lstStyle/>
            <a:p>
              <a:pPr algn="ctr">
                <a:lnSpc>
                  <a:spcPts val="2524"/>
                </a:lnSpc>
              </a:pPr>
              <a:endParaRPr/>
            </a:p>
          </p:txBody>
        </p:sp>
      </p:grpSp>
      <p:sp>
        <p:nvSpPr>
          <p:cNvPr id="6" name="TextBox 6"/>
          <p:cNvSpPr txBox="1"/>
          <p:nvPr/>
        </p:nvSpPr>
        <p:spPr>
          <a:xfrm>
            <a:off x="1524000" y="398387"/>
            <a:ext cx="2032787" cy="360099"/>
          </a:xfrm>
          <a:prstGeom prst="rect">
            <a:avLst/>
          </a:prstGeom>
        </p:spPr>
        <p:txBody>
          <a:bodyPr lIns="0" tIns="0" rIns="0" bIns="0" rtlCol="0" anchor="t">
            <a:spAutoFit/>
          </a:bodyPr>
          <a:lstStyle/>
          <a:p>
            <a:pPr marL="0" lvl="0" indent="0" algn="l">
              <a:lnSpc>
                <a:spcPts val="2684"/>
              </a:lnSpc>
              <a:spcBef>
                <a:spcPct val="0"/>
              </a:spcBef>
            </a:pPr>
            <a:r>
              <a:rPr lang="en-US" sz="2796" b="1" dirty="0">
                <a:solidFill>
                  <a:srgbClr val="051A36"/>
                </a:solidFill>
                <a:latin typeface="Poppins Bold"/>
                <a:ea typeface="Poppins Bold"/>
                <a:cs typeface="Poppins Bold"/>
                <a:sym typeface="Poppins Bold"/>
              </a:rPr>
              <a:t>AtliQ Mart</a:t>
            </a:r>
          </a:p>
        </p:txBody>
      </p:sp>
      <p:grpSp>
        <p:nvGrpSpPr>
          <p:cNvPr id="11" name="Group 11"/>
          <p:cNvGrpSpPr/>
          <p:nvPr/>
        </p:nvGrpSpPr>
        <p:grpSpPr>
          <a:xfrm>
            <a:off x="73996" y="4610100"/>
            <a:ext cx="3128607" cy="1066800"/>
            <a:chOff x="0" y="0"/>
            <a:chExt cx="627554" cy="172968"/>
          </a:xfrm>
        </p:grpSpPr>
        <p:sp>
          <p:nvSpPr>
            <p:cNvPr id="12" name="Freeform 12"/>
            <p:cNvSpPr/>
            <p:nvPr/>
          </p:nvSpPr>
          <p:spPr>
            <a:xfrm>
              <a:off x="0" y="0"/>
              <a:ext cx="627554" cy="172968"/>
            </a:xfrm>
            <a:custGeom>
              <a:avLst/>
              <a:gdLst/>
              <a:ahLst/>
              <a:cxnLst/>
              <a:rect l="l" t="t" r="r" b="b"/>
              <a:pathLst>
                <a:path w="627554" h="172968">
                  <a:moveTo>
                    <a:pt x="86484" y="0"/>
                  </a:moveTo>
                  <a:lnTo>
                    <a:pt x="541070" y="0"/>
                  </a:lnTo>
                  <a:cubicBezTo>
                    <a:pt x="564007" y="0"/>
                    <a:pt x="586005" y="9112"/>
                    <a:pt x="602224" y="25331"/>
                  </a:cubicBezTo>
                  <a:cubicBezTo>
                    <a:pt x="618442" y="41549"/>
                    <a:pt x="627554" y="63547"/>
                    <a:pt x="627554" y="86484"/>
                  </a:cubicBezTo>
                  <a:lnTo>
                    <a:pt x="627554" y="86484"/>
                  </a:lnTo>
                  <a:cubicBezTo>
                    <a:pt x="627554" y="109421"/>
                    <a:pt x="618442" y="131419"/>
                    <a:pt x="602224" y="147637"/>
                  </a:cubicBezTo>
                  <a:cubicBezTo>
                    <a:pt x="586005" y="163856"/>
                    <a:pt x="564007" y="172968"/>
                    <a:pt x="541070" y="172968"/>
                  </a:cubicBezTo>
                  <a:lnTo>
                    <a:pt x="86484" y="172968"/>
                  </a:lnTo>
                  <a:cubicBezTo>
                    <a:pt x="63547" y="172968"/>
                    <a:pt x="41549" y="163856"/>
                    <a:pt x="25331" y="147637"/>
                  </a:cubicBezTo>
                  <a:cubicBezTo>
                    <a:pt x="9112" y="131419"/>
                    <a:pt x="0" y="109421"/>
                    <a:pt x="0" y="86484"/>
                  </a:cubicBezTo>
                  <a:lnTo>
                    <a:pt x="0" y="86484"/>
                  </a:lnTo>
                  <a:cubicBezTo>
                    <a:pt x="0" y="63547"/>
                    <a:pt x="9112" y="41549"/>
                    <a:pt x="25331" y="25331"/>
                  </a:cubicBezTo>
                  <a:cubicBezTo>
                    <a:pt x="41549" y="9112"/>
                    <a:pt x="63547" y="0"/>
                    <a:pt x="86484" y="0"/>
                  </a:cubicBezTo>
                  <a:close/>
                </a:path>
              </a:pathLst>
            </a:custGeom>
            <a:solidFill>
              <a:srgbClr val="FF6F15"/>
            </a:solidFill>
          </p:spPr>
          <p:txBody>
            <a:bodyPr/>
            <a:lstStyle/>
            <a:p>
              <a:endParaRPr lang="en-IN" dirty="0"/>
            </a:p>
          </p:txBody>
        </p:sp>
        <p:sp>
          <p:nvSpPr>
            <p:cNvPr id="13" name="TextBox 13"/>
            <p:cNvSpPr txBox="1"/>
            <p:nvPr/>
          </p:nvSpPr>
          <p:spPr>
            <a:xfrm>
              <a:off x="0" y="57150"/>
              <a:ext cx="627554" cy="115818"/>
            </a:xfrm>
            <a:prstGeom prst="rect">
              <a:avLst/>
            </a:prstGeom>
          </p:spPr>
          <p:txBody>
            <a:bodyPr lIns="50800" tIns="50800" rIns="50800" bIns="50800" rtlCol="0" anchor="ctr"/>
            <a:lstStyle/>
            <a:p>
              <a:pPr algn="ctr">
                <a:lnSpc>
                  <a:spcPts val="2401"/>
                </a:lnSpc>
              </a:pPr>
              <a:endParaRPr/>
            </a:p>
          </p:txBody>
        </p:sp>
      </p:grpSp>
      <p:sp>
        <p:nvSpPr>
          <p:cNvPr id="14" name="TextBox 14"/>
          <p:cNvSpPr txBox="1"/>
          <p:nvPr/>
        </p:nvSpPr>
        <p:spPr>
          <a:xfrm>
            <a:off x="380999" y="5080909"/>
            <a:ext cx="2514600" cy="340863"/>
          </a:xfrm>
          <a:prstGeom prst="rect">
            <a:avLst/>
          </a:prstGeom>
        </p:spPr>
        <p:txBody>
          <a:bodyPr wrap="square" lIns="0" tIns="0" rIns="0" bIns="0" rtlCol="0" anchor="t">
            <a:spAutoFit/>
          </a:bodyPr>
          <a:lstStyle/>
          <a:p>
            <a:pPr algn="ctr">
              <a:lnSpc>
                <a:spcPts val="2209"/>
              </a:lnSpc>
            </a:pPr>
            <a:r>
              <a:rPr lang="en-US" sz="3600" b="1" dirty="0">
                <a:solidFill>
                  <a:srgbClr val="FFFFFF"/>
                </a:solidFill>
                <a:latin typeface="Poppins Bold"/>
                <a:ea typeface="Poppins Bold"/>
                <a:cs typeface="Poppins Bold"/>
                <a:sym typeface="Poppins Bold"/>
              </a:rPr>
              <a:t>Overview</a:t>
            </a:r>
          </a:p>
        </p:txBody>
      </p:sp>
      <p:pic>
        <p:nvPicPr>
          <p:cNvPr id="15" name="Picture 14">
            <a:extLst>
              <a:ext uri="{FF2B5EF4-FFF2-40B4-BE49-F238E27FC236}">
                <a16:creationId xmlns:a16="http://schemas.microsoft.com/office/drawing/2014/main" id="{17FF0026-151B-FB0C-7813-F514651F75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flipV="1">
            <a:off x="381000" y="114300"/>
            <a:ext cx="718076" cy="729478"/>
          </a:xfrm>
          <a:prstGeom prst="rect">
            <a:avLst/>
          </a:prstGeom>
        </p:spPr>
      </p:pic>
      <p:pic>
        <p:nvPicPr>
          <p:cNvPr id="16" name="Picture 15">
            <a:extLst>
              <a:ext uri="{FF2B5EF4-FFF2-40B4-BE49-F238E27FC236}">
                <a16:creationId xmlns:a16="http://schemas.microsoft.com/office/drawing/2014/main" id="{E26F12E9-59D6-E96C-3862-26F09325CD48}"/>
              </a:ext>
            </a:extLst>
          </p:cNvPr>
          <p:cNvPicPr>
            <a:picLocks noChangeAspect="1"/>
          </p:cNvPicPr>
          <p:nvPr/>
        </p:nvPicPr>
        <p:blipFill>
          <a:blip r:embed="rId3"/>
          <a:stretch>
            <a:fillRect/>
          </a:stretch>
        </p:blipFill>
        <p:spPr>
          <a:xfrm>
            <a:off x="4343400" y="178895"/>
            <a:ext cx="13411200" cy="96926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964D5-BD1F-B6F4-8F0F-38797A271F8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1312A9B-54A7-ADD9-9290-445807A83AD7}"/>
              </a:ext>
            </a:extLst>
          </p:cNvPr>
          <p:cNvGrpSpPr/>
          <p:nvPr/>
        </p:nvGrpSpPr>
        <p:grpSpPr>
          <a:xfrm>
            <a:off x="3810000" y="-52754"/>
            <a:ext cx="14478000" cy="10392508"/>
            <a:chOff x="0" y="0"/>
            <a:chExt cx="2735861" cy="2510809"/>
          </a:xfrm>
        </p:grpSpPr>
        <p:sp>
          <p:nvSpPr>
            <p:cNvPr id="3" name="Freeform 3">
              <a:extLst>
                <a:ext uri="{FF2B5EF4-FFF2-40B4-BE49-F238E27FC236}">
                  <a16:creationId xmlns:a16="http://schemas.microsoft.com/office/drawing/2014/main" id="{0AC88BC6-AB9A-D196-7DCA-9E69696434CF}"/>
                </a:ext>
              </a:extLst>
            </p:cNvPr>
            <p:cNvSpPr/>
            <p:nvPr/>
          </p:nvSpPr>
          <p:spPr>
            <a:xfrm>
              <a:off x="0" y="0"/>
              <a:ext cx="2735861" cy="2510809"/>
            </a:xfrm>
            <a:custGeom>
              <a:avLst/>
              <a:gdLst/>
              <a:ahLst/>
              <a:cxnLst/>
              <a:rect l="l" t="t" r="r" b="b"/>
              <a:pathLst>
                <a:path w="2735861" h="2510809">
                  <a:moveTo>
                    <a:pt x="55897" y="0"/>
                  </a:moveTo>
                  <a:lnTo>
                    <a:pt x="2679964" y="0"/>
                  </a:lnTo>
                  <a:cubicBezTo>
                    <a:pt x="2710835" y="0"/>
                    <a:pt x="2735861" y="25026"/>
                    <a:pt x="2735861" y="55897"/>
                  </a:cubicBezTo>
                  <a:lnTo>
                    <a:pt x="2735861" y="2454911"/>
                  </a:lnTo>
                  <a:cubicBezTo>
                    <a:pt x="2735861" y="2485783"/>
                    <a:pt x="2710835" y="2510809"/>
                    <a:pt x="2679964" y="2510809"/>
                  </a:cubicBezTo>
                  <a:lnTo>
                    <a:pt x="55897" y="2510809"/>
                  </a:lnTo>
                  <a:cubicBezTo>
                    <a:pt x="41072" y="2510809"/>
                    <a:pt x="26855" y="2504919"/>
                    <a:pt x="16372" y="2494437"/>
                  </a:cubicBezTo>
                  <a:cubicBezTo>
                    <a:pt x="5889" y="2483954"/>
                    <a:pt x="0" y="2469736"/>
                    <a:pt x="0" y="2454911"/>
                  </a:cubicBezTo>
                  <a:lnTo>
                    <a:pt x="0" y="55897"/>
                  </a:lnTo>
                  <a:cubicBezTo>
                    <a:pt x="0" y="41072"/>
                    <a:pt x="5889" y="26855"/>
                    <a:pt x="16372" y="16372"/>
                  </a:cubicBezTo>
                  <a:cubicBezTo>
                    <a:pt x="26855" y="5889"/>
                    <a:pt x="41072" y="0"/>
                    <a:pt x="55897" y="0"/>
                  </a:cubicBezTo>
                  <a:close/>
                </a:path>
              </a:pathLst>
            </a:custGeom>
            <a:solidFill>
              <a:srgbClr val="051A36"/>
            </a:solidFill>
          </p:spPr>
        </p:sp>
        <p:sp>
          <p:nvSpPr>
            <p:cNvPr id="4" name="TextBox 4">
              <a:extLst>
                <a:ext uri="{FF2B5EF4-FFF2-40B4-BE49-F238E27FC236}">
                  <a16:creationId xmlns:a16="http://schemas.microsoft.com/office/drawing/2014/main" id="{9639A566-CCC6-80AE-3D54-648D61AD6F01}"/>
                </a:ext>
              </a:extLst>
            </p:cNvPr>
            <p:cNvSpPr txBox="1"/>
            <p:nvPr/>
          </p:nvSpPr>
          <p:spPr>
            <a:xfrm>
              <a:off x="0" y="-57150"/>
              <a:ext cx="2735861" cy="2567959"/>
            </a:xfrm>
            <a:prstGeom prst="rect">
              <a:avLst/>
            </a:prstGeom>
          </p:spPr>
          <p:txBody>
            <a:bodyPr lIns="50800" tIns="50800" rIns="50800" bIns="50800" rtlCol="0" anchor="ctr"/>
            <a:lstStyle/>
            <a:p>
              <a:pPr algn="ctr">
                <a:lnSpc>
                  <a:spcPts val="2524"/>
                </a:lnSpc>
              </a:pPr>
              <a:endParaRPr/>
            </a:p>
          </p:txBody>
        </p:sp>
      </p:grpSp>
      <p:sp>
        <p:nvSpPr>
          <p:cNvPr id="6" name="TextBox 6">
            <a:extLst>
              <a:ext uri="{FF2B5EF4-FFF2-40B4-BE49-F238E27FC236}">
                <a16:creationId xmlns:a16="http://schemas.microsoft.com/office/drawing/2014/main" id="{02EDA0B3-616B-4E41-D5B0-FC3080B13C7F}"/>
              </a:ext>
            </a:extLst>
          </p:cNvPr>
          <p:cNvSpPr txBox="1"/>
          <p:nvPr/>
        </p:nvSpPr>
        <p:spPr>
          <a:xfrm>
            <a:off x="1524000" y="398387"/>
            <a:ext cx="2032787" cy="360099"/>
          </a:xfrm>
          <a:prstGeom prst="rect">
            <a:avLst/>
          </a:prstGeom>
        </p:spPr>
        <p:txBody>
          <a:bodyPr lIns="0" tIns="0" rIns="0" bIns="0" rtlCol="0" anchor="t">
            <a:spAutoFit/>
          </a:bodyPr>
          <a:lstStyle/>
          <a:p>
            <a:pPr marL="0" lvl="0" indent="0" algn="l">
              <a:lnSpc>
                <a:spcPts val="2684"/>
              </a:lnSpc>
              <a:spcBef>
                <a:spcPct val="0"/>
              </a:spcBef>
            </a:pPr>
            <a:r>
              <a:rPr lang="en-US" sz="2796" b="1" dirty="0">
                <a:solidFill>
                  <a:srgbClr val="051A36"/>
                </a:solidFill>
                <a:latin typeface="Poppins Bold"/>
                <a:ea typeface="Poppins Bold"/>
                <a:cs typeface="Poppins Bold"/>
                <a:sym typeface="Poppins Bold"/>
              </a:rPr>
              <a:t>AtliQ Mart</a:t>
            </a:r>
          </a:p>
        </p:txBody>
      </p:sp>
      <p:grpSp>
        <p:nvGrpSpPr>
          <p:cNvPr id="11" name="Group 11">
            <a:extLst>
              <a:ext uri="{FF2B5EF4-FFF2-40B4-BE49-F238E27FC236}">
                <a16:creationId xmlns:a16="http://schemas.microsoft.com/office/drawing/2014/main" id="{EC4A1E27-6219-7482-137C-D98D6785AE6D}"/>
              </a:ext>
            </a:extLst>
          </p:cNvPr>
          <p:cNvGrpSpPr/>
          <p:nvPr/>
        </p:nvGrpSpPr>
        <p:grpSpPr>
          <a:xfrm>
            <a:off x="73996" y="4610100"/>
            <a:ext cx="3482791" cy="1600200"/>
            <a:chOff x="0" y="0"/>
            <a:chExt cx="627554" cy="172968"/>
          </a:xfrm>
        </p:grpSpPr>
        <p:sp>
          <p:nvSpPr>
            <p:cNvPr id="12" name="Freeform 12">
              <a:extLst>
                <a:ext uri="{FF2B5EF4-FFF2-40B4-BE49-F238E27FC236}">
                  <a16:creationId xmlns:a16="http://schemas.microsoft.com/office/drawing/2014/main" id="{F36549E9-42EF-DB58-26D5-32D77B71FCF2}"/>
                </a:ext>
              </a:extLst>
            </p:cNvPr>
            <p:cNvSpPr/>
            <p:nvPr/>
          </p:nvSpPr>
          <p:spPr>
            <a:xfrm>
              <a:off x="0" y="0"/>
              <a:ext cx="627554" cy="172968"/>
            </a:xfrm>
            <a:custGeom>
              <a:avLst/>
              <a:gdLst/>
              <a:ahLst/>
              <a:cxnLst/>
              <a:rect l="l" t="t" r="r" b="b"/>
              <a:pathLst>
                <a:path w="627554" h="172968">
                  <a:moveTo>
                    <a:pt x="86484" y="0"/>
                  </a:moveTo>
                  <a:lnTo>
                    <a:pt x="541070" y="0"/>
                  </a:lnTo>
                  <a:cubicBezTo>
                    <a:pt x="564007" y="0"/>
                    <a:pt x="586005" y="9112"/>
                    <a:pt x="602224" y="25331"/>
                  </a:cubicBezTo>
                  <a:cubicBezTo>
                    <a:pt x="618442" y="41549"/>
                    <a:pt x="627554" y="63547"/>
                    <a:pt x="627554" y="86484"/>
                  </a:cubicBezTo>
                  <a:lnTo>
                    <a:pt x="627554" y="86484"/>
                  </a:lnTo>
                  <a:cubicBezTo>
                    <a:pt x="627554" y="109421"/>
                    <a:pt x="618442" y="131419"/>
                    <a:pt x="602224" y="147637"/>
                  </a:cubicBezTo>
                  <a:cubicBezTo>
                    <a:pt x="586005" y="163856"/>
                    <a:pt x="564007" y="172968"/>
                    <a:pt x="541070" y="172968"/>
                  </a:cubicBezTo>
                  <a:lnTo>
                    <a:pt x="86484" y="172968"/>
                  </a:lnTo>
                  <a:cubicBezTo>
                    <a:pt x="63547" y="172968"/>
                    <a:pt x="41549" y="163856"/>
                    <a:pt x="25331" y="147637"/>
                  </a:cubicBezTo>
                  <a:cubicBezTo>
                    <a:pt x="9112" y="131419"/>
                    <a:pt x="0" y="109421"/>
                    <a:pt x="0" y="86484"/>
                  </a:cubicBezTo>
                  <a:lnTo>
                    <a:pt x="0" y="86484"/>
                  </a:lnTo>
                  <a:cubicBezTo>
                    <a:pt x="0" y="63547"/>
                    <a:pt x="9112" y="41549"/>
                    <a:pt x="25331" y="25331"/>
                  </a:cubicBezTo>
                  <a:cubicBezTo>
                    <a:pt x="41549" y="9112"/>
                    <a:pt x="63547" y="0"/>
                    <a:pt x="86484" y="0"/>
                  </a:cubicBezTo>
                  <a:close/>
                </a:path>
              </a:pathLst>
            </a:custGeom>
            <a:solidFill>
              <a:srgbClr val="FF6F15"/>
            </a:solidFill>
          </p:spPr>
          <p:txBody>
            <a:bodyPr/>
            <a:lstStyle/>
            <a:p>
              <a:endParaRPr lang="en-IN" dirty="0"/>
            </a:p>
          </p:txBody>
        </p:sp>
        <p:sp>
          <p:nvSpPr>
            <p:cNvPr id="13" name="TextBox 13">
              <a:extLst>
                <a:ext uri="{FF2B5EF4-FFF2-40B4-BE49-F238E27FC236}">
                  <a16:creationId xmlns:a16="http://schemas.microsoft.com/office/drawing/2014/main" id="{F2FCB9BD-8D6C-A858-5F74-2F55CC21DEE2}"/>
                </a:ext>
              </a:extLst>
            </p:cNvPr>
            <p:cNvSpPr txBox="1"/>
            <p:nvPr/>
          </p:nvSpPr>
          <p:spPr>
            <a:xfrm>
              <a:off x="0" y="57150"/>
              <a:ext cx="627554" cy="115818"/>
            </a:xfrm>
            <a:prstGeom prst="rect">
              <a:avLst/>
            </a:prstGeom>
          </p:spPr>
          <p:txBody>
            <a:bodyPr lIns="50800" tIns="50800" rIns="50800" bIns="50800" rtlCol="0" anchor="ctr"/>
            <a:lstStyle/>
            <a:p>
              <a:pPr algn="ctr">
                <a:lnSpc>
                  <a:spcPts val="2401"/>
                </a:lnSpc>
              </a:pPr>
              <a:endParaRPr/>
            </a:p>
          </p:txBody>
        </p:sp>
      </p:grpSp>
      <p:sp>
        <p:nvSpPr>
          <p:cNvPr id="14" name="TextBox 14">
            <a:extLst>
              <a:ext uri="{FF2B5EF4-FFF2-40B4-BE49-F238E27FC236}">
                <a16:creationId xmlns:a16="http://schemas.microsoft.com/office/drawing/2014/main" id="{102F3008-096F-5F2B-7BA7-7E8F695B23D1}"/>
              </a:ext>
            </a:extLst>
          </p:cNvPr>
          <p:cNvSpPr txBox="1"/>
          <p:nvPr/>
        </p:nvSpPr>
        <p:spPr>
          <a:xfrm>
            <a:off x="457200" y="5011997"/>
            <a:ext cx="2735135" cy="919482"/>
          </a:xfrm>
          <a:prstGeom prst="rect">
            <a:avLst/>
          </a:prstGeom>
        </p:spPr>
        <p:txBody>
          <a:bodyPr wrap="square" lIns="0" tIns="0" rIns="0" bIns="0" rtlCol="0" anchor="t">
            <a:spAutoFit/>
          </a:bodyPr>
          <a:lstStyle/>
          <a:p>
            <a:pPr algn="ctr">
              <a:lnSpc>
                <a:spcPts val="2209"/>
              </a:lnSpc>
            </a:pPr>
            <a:r>
              <a:rPr lang="en-US" sz="4000" b="1" dirty="0">
                <a:solidFill>
                  <a:srgbClr val="FFFFFF"/>
                </a:solidFill>
                <a:latin typeface="Poppins Bold"/>
                <a:ea typeface="Poppins Bold"/>
                <a:cs typeface="Poppins Bold"/>
                <a:sym typeface="Poppins Bold"/>
              </a:rPr>
              <a:t>Order</a:t>
            </a:r>
          </a:p>
          <a:p>
            <a:pPr algn="ctr">
              <a:lnSpc>
                <a:spcPts val="2209"/>
              </a:lnSpc>
            </a:pPr>
            <a:endParaRPr lang="en-US" sz="4000" b="1" dirty="0">
              <a:solidFill>
                <a:srgbClr val="FFFFFF"/>
              </a:solidFill>
              <a:latin typeface="Poppins Bold"/>
              <a:ea typeface="Poppins Bold"/>
              <a:cs typeface="Poppins Bold"/>
              <a:sym typeface="Poppins Bold"/>
            </a:endParaRPr>
          </a:p>
          <a:p>
            <a:pPr algn="ctr">
              <a:lnSpc>
                <a:spcPts val="2209"/>
              </a:lnSpc>
            </a:pPr>
            <a:r>
              <a:rPr lang="en-US" sz="4000" b="1" dirty="0">
                <a:solidFill>
                  <a:srgbClr val="FFFFFF"/>
                </a:solidFill>
                <a:latin typeface="Poppins Bold"/>
                <a:ea typeface="Poppins Bold"/>
                <a:cs typeface="Poppins Bold"/>
                <a:sym typeface="Poppins Bold"/>
              </a:rPr>
              <a:t>Insights</a:t>
            </a:r>
          </a:p>
        </p:txBody>
      </p:sp>
      <p:pic>
        <p:nvPicPr>
          <p:cNvPr id="15" name="Picture 14">
            <a:extLst>
              <a:ext uri="{FF2B5EF4-FFF2-40B4-BE49-F238E27FC236}">
                <a16:creationId xmlns:a16="http://schemas.microsoft.com/office/drawing/2014/main" id="{163E2476-0253-8484-2A50-1324347274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flipV="1">
            <a:off x="381000" y="114300"/>
            <a:ext cx="718076" cy="729478"/>
          </a:xfrm>
          <a:prstGeom prst="rect">
            <a:avLst/>
          </a:prstGeom>
        </p:spPr>
      </p:pic>
      <p:pic>
        <p:nvPicPr>
          <p:cNvPr id="7" name="Picture 6">
            <a:extLst>
              <a:ext uri="{FF2B5EF4-FFF2-40B4-BE49-F238E27FC236}">
                <a16:creationId xmlns:a16="http://schemas.microsoft.com/office/drawing/2014/main" id="{23BCB9A0-9987-2B8C-F4A3-2386D9CF7D19}"/>
              </a:ext>
            </a:extLst>
          </p:cNvPr>
          <p:cNvPicPr>
            <a:picLocks noChangeAspect="1"/>
          </p:cNvPicPr>
          <p:nvPr/>
        </p:nvPicPr>
        <p:blipFill>
          <a:blip r:embed="rId3"/>
          <a:stretch>
            <a:fillRect/>
          </a:stretch>
        </p:blipFill>
        <p:spPr>
          <a:xfrm>
            <a:off x="4343400" y="139995"/>
            <a:ext cx="13487400" cy="98818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97404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F55DCC-6ADF-C4F4-4600-184E16E37C1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E76296B-E36B-60DE-7C54-31C3EB30D711}"/>
              </a:ext>
            </a:extLst>
          </p:cNvPr>
          <p:cNvGrpSpPr/>
          <p:nvPr/>
        </p:nvGrpSpPr>
        <p:grpSpPr>
          <a:xfrm>
            <a:off x="3810000" y="-52754"/>
            <a:ext cx="14478000" cy="10392508"/>
            <a:chOff x="0" y="0"/>
            <a:chExt cx="2735861" cy="2510809"/>
          </a:xfrm>
        </p:grpSpPr>
        <p:sp>
          <p:nvSpPr>
            <p:cNvPr id="3" name="Freeform 3">
              <a:extLst>
                <a:ext uri="{FF2B5EF4-FFF2-40B4-BE49-F238E27FC236}">
                  <a16:creationId xmlns:a16="http://schemas.microsoft.com/office/drawing/2014/main" id="{A677AC68-AA22-3DDD-D51A-3D9AFB7FFE47}"/>
                </a:ext>
              </a:extLst>
            </p:cNvPr>
            <p:cNvSpPr/>
            <p:nvPr/>
          </p:nvSpPr>
          <p:spPr>
            <a:xfrm>
              <a:off x="0" y="0"/>
              <a:ext cx="2735861" cy="2510809"/>
            </a:xfrm>
            <a:custGeom>
              <a:avLst/>
              <a:gdLst/>
              <a:ahLst/>
              <a:cxnLst/>
              <a:rect l="l" t="t" r="r" b="b"/>
              <a:pathLst>
                <a:path w="2735861" h="2510809">
                  <a:moveTo>
                    <a:pt x="55897" y="0"/>
                  </a:moveTo>
                  <a:lnTo>
                    <a:pt x="2679964" y="0"/>
                  </a:lnTo>
                  <a:cubicBezTo>
                    <a:pt x="2710835" y="0"/>
                    <a:pt x="2735861" y="25026"/>
                    <a:pt x="2735861" y="55897"/>
                  </a:cubicBezTo>
                  <a:lnTo>
                    <a:pt x="2735861" y="2454911"/>
                  </a:lnTo>
                  <a:cubicBezTo>
                    <a:pt x="2735861" y="2485783"/>
                    <a:pt x="2710835" y="2510809"/>
                    <a:pt x="2679964" y="2510809"/>
                  </a:cubicBezTo>
                  <a:lnTo>
                    <a:pt x="55897" y="2510809"/>
                  </a:lnTo>
                  <a:cubicBezTo>
                    <a:pt x="41072" y="2510809"/>
                    <a:pt x="26855" y="2504919"/>
                    <a:pt x="16372" y="2494437"/>
                  </a:cubicBezTo>
                  <a:cubicBezTo>
                    <a:pt x="5889" y="2483954"/>
                    <a:pt x="0" y="2469736"/>
                    <a:pt x="0" y="2454911"/>
                  </a:cubicBezTo>
                  <a:lnTo>
                    <a:pt x="0" y="55897"/>
                  </a:lnTo>
                  <a:cubicBezTo>
                    <a:pt x="0" y="41072"/>
                    <a:pt x="5889" y="26855"/>
                    <a:pt x="16372" y="16372"/>
                  </a:cubicBezTo>
                  <a:cubicBezTo>
                    <a:pt x="26855" y="5889"/>
                    <a:pt x="41072" y="0"/>
                    <a:pt x="55897" y="0"/>
                  </a:cubicBezTo>
                  <a:close/>
                </a:path>
              </a:pathLst>
            </a:custGeom>
            <a:solidFill>
              <a:srgbClr val="051A36"/>
            </a:solidFill>
          </p:spPr>
        </p:sp>
        <p:sp>
          <p:nvSpPr>
            <p:cNvPr id="4" name="TextBox 4">
              <a:extLst>
                <a:ext uri="{FF2B5EF4-FFF2-40B4-BE49-F238E27FC236}">
                  <a16:creationId xmlns:a16="http://schemas.microsoft.com/office/drawing/2014/main" id="{89CE1463-D875-B487-BD67-5FE51B955A90}"/>
                </a:ext>
              </a:extLst>
            </p:cNvPr>
            <p:cNvSpPr txBox="1"/>
            <p:nvPr/>
          </p:nvSpPr>
          <p:spPr>
            <a:xfrm>
              <a:off x="0" y="-57150"/>
              <a:ext cx="2735861" cy="2567959"/>
            </a:xfrm>
            <a:prstGeom prst="rect">
              <a:avLst/>
            </a:prstGeom>
          </p:spPr>
          <p:txBody>
            <a:bodyPr lIns="50800" tIns="50800" rIns="50800" bIns="50800" rtlCol="0" anchor="ctr"/>
            <a:lstStyle/>
            <a:p>
              <a:pPr algn="ctr">
                <a:lnSpc>
                  <a:spcPts val="2524"/>
                </a:lnSpc>
              </a:pPr>
              <a:endParaRPr/>
            </a:p>
          </p:txBody>
        </p:sp>
      </p:grpSp>
      <p:sp>
        <p:nvSpPr>
          <p:cNvPr id="6" name="TextBox 6">
            <a:extLst>
              <a:ext uri="{FF2B5EF4-FFF2-40B4-BE49-F238E27FC236}">
                <a16:creationId xmlns:a16="http://schemas.microsoft.com/office/drawing/2014/main" id="{F1765EBE-357C-1A6E-2BF8-63001683F695}"/>
              </a:ext>
            </a:extLst>
          </p:cNvPr>
          <p:cNvSpPr txBox="1"/>
          <p:nvPr/>
        </p:nvSpPr>
        <p:spPr>
          <a:xfrm>
            <a:off x="1524000" y="398387"/>
            <a:ext cx="2032787" cy="360099"/>
          </a:xfrm>
          <a:prstGeom prst="rect">
            <a:avLst/>
          </a:prstGeom>
        </p:spPr>
        <p:txBody>
          <a:bodyPr lIns="0" tIns="0" rIns="0" bIns="0" rtlCol="0" anchor="t">
            <a:spAutoFit/>
          </a:bodyPr>
          <a:lstStyle/>
          <a:p>
            <a:pPr marL="0" lvl="0" indent="0" algn="l">
              <a:lnSpc>
                <a:spcPts val="2684"/>
              </a:lnSpc>
              <a:spcBef>
                <a:spcPct val="0"/>
              </a:spcBef>
            </a:pPr>
            <a:r>
              <a:rPr lang="en-US" sz="2796" b="1" dirty="0">
                <a:solidFill>
                  <a:srgbClr val="051A36"/>
                </a:solidFill>
                <a:latin typeface="Poppins Bold"/>
                <a:ea typeface="Poppins Bold"/>
                <a:cs typeface="Poppins Bold"/>
                <a:sym typeface="Poppins Bold"/>
              </a:rPr>
              <a:t>AtliQ Mart</a:t>
            </a:r>
          </a:p>
        </p:txBody>
      </p:sp>
      <p:grpSp>
        <p:nvGrpSpPr>
          <p:cNvPr id="11" name="Group 11">
            <a:extLst>
              <a:ext uri="{FF2B5EF4-FFF2-40B4-BE49-F238E27FC236}">
                <a16:creationId xmlns:a16="http://schemas.microsoft.com/office/drawing/2014/main" id="{7204EC64-926C-944D-0058-7ED9166FECCD}"/>
              </a:ext>
            </a:extLst>
          </p:cNvPr>
          <p:cNvGrpSpPr/>
          <p:nvPr/>
        </p:nvGrpSpPr>
        <p:grpSpPr>
          <a:xfrm>
            <a:off x="73996" y="4610100"/>
            <a:ext cx="3482791" cy="1371600"/>
            <a:chOff x="0" y="0"/>
            <a:chExt cx="627554" cy="172968"/>
          </a:xfrm>
        </p:grpSpPr>
        <p:sp>
          <p:nvSpPr>
            <p:cNvPr id="12" name="Freeform 12">
              <a:extLst>
                <a:ext uri="{FF2B5EF4-FFF2-40B4-BE49-F238E27FC236}">
                  <a16:creationId xmlns:a16="http://schemas.microsoft.com/office/drawing/2014/main" id="{A0530CD8-74FD-25B8-932E-E2981AF4E252}"/>
                </a:ext>
              </a:extLst>
            </p:cNvPr>
            <p:cNvSpPr/>
            <p:nvPr/>
          </p:nvSpPr>
          <p:spPr>
            <a:xfrm>
              <a:off x="0" y="0"/>
              <a:ext cx="627554" cy="172968"/>
            </a:xfrm>
            <a:custGeom>
              <a:avLst/>
              <a:gdLst/>
              <a:ahLst/>
              <a:cxnLst/>
              <a:rect l="l" t="t" r="r" b="b"/>
              <a:pathLst>
                <a:path w="627554" h="172968">
                  <a:moveTo>
                    <a:pt x="86484" y="0"/>
                  </a:moveTo>
                  <a:lnTo>
                    <a:pt x="541070" y="0"/>
                  </a:lnTo>
                  <a:cubicBezTo>
                    <a:pt x="564007" y="0"/>
                    <a:pt x="586005" y="9112"/>
                    <a:pt x="602224" y="25331"/>
                  </a:cubicBezTo>
                  <a:cubicBezTo>
                    <a:pt x="618442" y="41549"/>
                    <a:pt x="627554" y="63547"/>
                    <a:pt x="627554" y="86484"/>
                  </a:cubicBezTo>
                  <a:lnTo>
                    <a:pt x="627554" y="86484"/>
                  </a:lnTo>
                  <a:cubicBezTo>
                    <a:pt x="627554" y="109421"/>
                    <a:pt x="618442" y="131419"/>
                    <a:pt x="602224" y="147637"/>
                  </a:cubicBezTo>
                  <a:cubicBezTo>
                    <a:pt x="586005" y="163856"/>
                    <a:pt x="564007" y="172968"/>
                    <a:pt x="541070" y="172968"/>
                  </a:cubicBezTo>
                  <a:lnTo>
                    <a:pt x="86484" y="172968"/>
                  </a:lnTo>
                  <a:cubicBezTo>
                    <a:pt x="63547" y="172968"/>
                    <a:pt x="41549" y="163856"/>
                    <a:pt x="25331" y="147637"/>
                  </a:cubicBezTo>
                  <a:cubicBezTo>
                    <a:pt x="9112" y="131419"/>
                    <a:pt x="0" y="109421"/>
                    <a:pt x="0" y="86484"/>
                  </a:cubicBezTo>
                  <a:lnTo>
                    <a:pt x="0" y="86484"/>
                  </a:lnTo>
                  <a:cubicBezTo>
                    <a:pt x="0" y="63547"/>
                    <a:pt x="9112" y="41549"/>
                    <a:pt x="25331" y="25331"/>
                  </a:cubicBezTo>
                  <a:cubicBezTo>
                    <a:pt x="41549" y="9112"/>
                    <a:pt x="63547" y="0"/>
                    <a:pt x="86484" y="0"/>
                  </a:cubicBezTo>
                  <a:close/>
                </a:path>
              </a:pathLst>
            </a:custGeom>
            <a:solidFill>
              <a:srgbClr val="FF6F15"/>
            </a:solidFill>
          </p:spPr>
          <p:txBody>
            <a:bodyPr/>
            <a:lstStyle/>
            <a:p>
              <a:endParaRPr lang="en-IN" dirty="0"/>
            </a:p>
          </p:txBody>
        </p:sp>
        <p:sp>
          <p:nvSpPr>
            <p:cNvPr id="13" name="TextBox 13">
              <a:extLst>
                <a:ext uri="{FF2B5EF4-FFF2-40B4-BE49-F238E27FC236}">
                  <a16:creationId xmlns:a16="http://schemas.microsoft.com/office/drawing/2014/main" id="{7A003261-6C19-05F9-CBEA-9788B9E302E3}"/>
                </a:ext>
              </a:extLst>
            </p:cNvPr>
            <p:cNvSpPr txBox="1"/>
            <p:nvPr/>
          </p:nvSpPr>
          <p:spPr>
            <a:xfrm>
              <a:off x="0" y="57150"/>
              <a:ext cx="627554" cy="115818"/>
            </a:xfrm>
            <a:prstGeom prst="rect">
              <a:avLst/>
            </a:prstGeom>
          </p:spPr>
          <p:txBody>
            <a:bodyPr lIns="50800" tIns="50800" rIns="50800" bIns="50800" rtlCol="0" anchor="ctr"/>
            <a:lstStyle/>
            <a:p>
              <a:pPr algn="ctr">
                <a:lnSpc>
                  <a:spcPts val="2401"/>
                </a:lnSpc>
              </a:pPr>
              <a:endParaRPr/>
            </a:p>
          </p:txBody>
        </p:sp>
      </p:grpSp>
      <p:sp>
        <p:nvSpPr>
          <p:cNvPr id="14" name="TextBox 14">
            <a:extLst>
              <a:ext uri="{FF2B5EF4-FFF2-40B4-BE49-F238E27FC236}">
                <a16:creationId xmlns:a16="http://schemas.microsoft.com/office/drawing/2014/main" id="{ACC059DE-1897-3A41-1C74-EB52B290042C}"/>
              </a:ext>
            </a:extLst>
          </p:cNvPr>
          <p:cNvSpPr txBox="1"/>
          <p:nvPr/>
        </p:nvSpPr>
        <p:spPr>
          <a:xfrm>
            <a:off x="533400" y="4914900"/>
            <a:ext cx="2514599" cy="905120"/>
          </a:xfrm>
          <a:prstGeom prst="rect">
            <a:avLst/>
          </a:prstGeom>
        </p:spPr>
        <p:txBody>
          <a:bodyPr wrap="square" lIns="0" tIns="0" rIns="0" bIns="0" rtlCol="0" anchor="t">
            <a:spAutoFit/>
          </a:bodyPr>
          <a:lstStyle/>
          <a:p>
            <a:pPr algn="ctr">
              <a:lnSpc>
                <a:spcPts val="2209"/>
              </a:lnSpc>
            </a:pPr>
            <a:r>
              <a:rPr lang="en-US" sz="3600" b="1" dirty="0">
                <a:solidFill>
                  <a:srgbClr val="FFFFFF"/>
                </a:solidFill>
                <a:latin typeface="Poppins Bold"/>
                <a:ea typeface="Poppins Bold"/>
                <a:cs typeface="Poppins Bold"/>
                <a:sym typeface="Poppins Bold"/>
              </a:rPr>
              <a:t>Customer</a:t>
            </a:r>
          </a:p>
          <a:p>
            <a:pPr algn="ctr">
              <a:lnSpc>
                <a:spcPts val="2209"/>
              </a:lnSpc>
            </a:pPr>
            <a:r>
              <a:rPr lang="en-US" sz="3600" b="1" dirty="0">
                <a:solidFill>
                  <a:srgbClr val="FFFFFF"/>
                </a:solidFill>
                <a:latin typeface="Poppins Bold"/>
                <a:ea typeface="Poppins Bold"/>
                <a:cs typeface="Poppins Bold"/>
                <a:sym typeface="Poppins Bold"/>
              </a:rPr>
              <a:t> </a:t>
            </a:r>
          </a:p>
          <a:p>
            <a:pPr algn="ctr">
              <a:lnSpc>
                <a:spcPts val="2209"/>
              </a:lnSpc>
            </a:pPr>
            <a:r>
              <a:rPr lang="en-US" sz="3600" b="1" dirty="0">
                <a:solidFill>
                  <a:srgbClr val="FFFFFF"/>
                </a:solidFill>
                <a:latin typeface="Poppins Bold"/>
                <a:ea typeface="Poppins Bold"/>
                <a:cs typeface="Poppins Bold"/>
                <a:sym typeface="Poppins Bold"/>
              </a:rPr>
              <a:t>Analysis</a:t>
            </a:r>
          </a:p>
        </p:txBody>
      </p:sp>
      <p:pic>
        <p:nvPicPr>
          <p:cNvPr id="15" name="Picture 14">
            <a:extLst>
              <a:ext uri="{FF2B5EF4-FFF2-40B4-BE49-F238E27FC236}">
                <a16:creationId xmlns:a16="http://schemas.microsoft.com/office/drawing/2014/main" id="{CDBD49FA-8C56-5558-301D-B2EE65BF90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flipV="1">
            <a:off x="381000" y="114300"/>
            <a:ext cx="718076" cy="729478"/>
          </a:xfrm>
          <a:prstGeom prst="rect">
            <a:avLst/>
          </a:prstGeom>
        </p:spPr>
      </p:pic>
      <p:pic>
        <p:nvPicPr>
          <p:cNvPr id="7" name="Picture 6">
            <a:extLst>
              <a:ext uri="{FF2B5EF4-FFF2-40B4-BE49-F238E27FC236}">
                <a16:creationId xmlns:a16="http://schemas.microsoft.com/office/drawing/2014/main" id="{50263672-4FFD-3CEA-6286-7D22D80E205F}"/>
              </a:ext>
            </a:extLst>
          </p:cNvPr>
          <p:cNvPicPr>
            <a:picLocks noChangeAspect="1"/>
          </p:cNvPicPr>
          <p:nvPr/>
        </p:nvPicPr>
        <p:blipFill>
          <a:blip r:embed="rId3"/>
          <a:stretch>
            <a:fillRect/>
          </a:stretch>
        </p:blipFill>
        <p:spPr>
          <a:xfrm>
            <a:off x="4343400" y="99645"/>
            <a:ext cx="13487400" cy="98639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25404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84545-504A-3C30-3D49-08A01180A45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8E62933-A77C-6931-C5AC-DE0F00F00E4E}"/>
              </a:ext>
            </a:extLst>
          </p:cNvPr>
          <p:cNvGrpSpPr/>
          <p:nvPr/>
        </p:nvGrpSpPr>
        <p:grpSpPr>
          <a:xfrm>
            <a:off x="3810000" y="-52754"/>
            <a:ext cx="14478000" cy="10392508"/>
            <a:chOff x="0" y="0"/>
            <a:chExt cx="2735861" cy="2510809"/>
          </a:xfrm>
        </p:grpSpPr>
        <p:sp>
          <p:nvSpPr>
            <p:cNvPr id="3" name="Freeform 3">
              <a:extLst>
                <a:ext uri="{FF2B5EF4-FFF2-40B4-BE49-F238E27FC236}">
                  <a16:creationId xmlns:a16="http://schemas.microsoft.com/office/drawing/2014/main" id="{32428878-BC47-24A2-FEBC-5C0BEB4C400F}"/>
                </a:ext>
              </a:extLst>
            </p:cNvPr>
            <p:cNvSpPr/>
            <p:nvPr/>
          </p:nvSpPr>
          <p:spPr>
            <a:xfrm>
              <a:off x="0" y="0"/>
              <a:ext cx="2735861" cy="2510809"/>
            </a:xfrm>
            <a:custGeom>
              <a:avLst/>
              <a:gdLst/>
              <a:ahLst/>
              <a:cxnLst/>
              <a:rect l="l" t="t" r="r" b="b"/>
              <a:pathLst>
                <a:path w="2735861" h="2510809">
                  <a:moveTo>
                    <a:pt x="55897" y="0"/>
                  </a:moveTo>
                  <a:lnTo>
                    <a:pt x="2679964" y="0"/>
                  </a:lnTo>
                  <a:cubicBezTo>
                    <a:pt x="2710835" y="0"/>
                    <a:pt x="2735861" y="25026"/>
                    <a:pt x="2735861" y="55897"/>
                  </a:cubicBezTo>
                  <a:lnTo>
                    <a:pt x="2735861" y="2454911"/>
                  </a:lnTo>
                  <a:cubicBezTo>
                    <a:pt x="2735861" y="2485783"/>
                    <a:pt x="2710835" y="2510809"/>
                    <a:pt x="2679964" y="2510809"/>
                  </a:cubicBezTo>
                  <a:lnTo>
                    <a:pt x="55897" y="2510809"/>
                  </a:lnTo>
                  <a:cubicBezTo>
                    <a:pt x="41072" y="2510809"/>
                    <a:pt x="26855" y="2504919"/>
                    <a:pt x="16372" y="2494437"/>
                  </a:cubicBezTo>
                  <a:cubicBezTo>
                    <a:pt x="5889" y="2483954"/>
                    <a:pt x="0" y="2469736"/>
                    <a:pt x="0" y="2454911"/>
                  </a:cubicBezTo>
                  <a:lnTo>
                    <a:pt x="0" y="55897"/>
                  </a:lnTo>
                  <a:cubicBezTo>
                    <a:pt x="0" y="41072"/>
                    <a:pt x="5889" y="26855"/>
                    <a:pt x="16372" y="16372"/>
                  </a:cubicBezTo>
                  <a:cubicBezTo>
                    <a:pt x="26855" y="5889"/>
                    <a:pt x="41072" y="0"/>
                    <a:pt x="55897" y="0"/>
                  </a:cubicBezTo>
                  <a:close/>
                </a:path>
              </a:pathLst>
            </a:custGeom>
            <a:solidFill>
              <a:srgbClr val="051A36"/>
            </a:solidFill>
          </p:spPr>
        </p:sp>
        <p:sp>
          <p:nvSpPr>
            <p:cNvPr id="4" name="TextBox 4">
              <a:extLst>
                <a:ext uri="{FF2B5EF4-FFF2-40B4-BE49-F238E27FC236}">
                  <a16:creationId xmlns:a16="http://schemas.microsoft.com/office/drawing/2014/main" id="{AC5CDE95-95F9-1192-69B1-6C441032618D}"/>
                </a:ext>
              </a:extLst>
            </p:cNvPr>
            <p:cNvSpPr txBox="1"/>
            <p:nvPr/>
          </p:nvSpPr>
          <p:spPr>
            <a:xfrm>
              <a:off x="0" y="-57150"/>
              <a:ext cx="2735861" cy="2567959"/>
            </a:xfrm>
            <a:prstGeom prst="rect">
              <a:avLst/>
            </a:prstGeom>
          </p:spPr>
          <p:txBody>
            <a:bodyPr lIns="50800" tIns="50800" rIns="50800" bIns="50800" rtlCol="0" anchor="ctr"/>
            <a:lstStyle/>
            <a:p>
              <a:pPr algn="ctr">
                <a:lnSpc>
                  <a:spcPts val="2524"/>
                </a:lnSpc>
              </a:pPr>
              <a:endParaRPr/>
            </a:p>
          </p:txBody>
        </p:sp>
      </p:grpSp>
      <p:sp>
        <p:nvSpPr>
          <p:cNvPr id="6" name="TextBox 6">
            <a:extLst>
              <a:ext uri="{FF2B5EF4-FFF2-40B4-BE49-F238E27FC236}">
                <a16:creationId xmlns:a16="http://schemas.microsoft.com/office/drawing/2014/main" id="{DBE945E0-59BE-2094-1A25-D7E0B97246BE}"/>
              </a:ext>
            </a:extLst>
          </p:cNvPr>
          <p:cNvSpPr txBox="1"/>
          <p:nvPr/>
        </p:nvSpPr>
        <p:spPr>
          <a:xfrm>
            <a:off x="1524000" y="398387"/>
            <a:ext cx="2032787" cy="360099"/>
          </a:xfrm>
          <a:prstGeom prst="rect">
            <a:avLst/>
          </a:prstGeom>
        </p:spPr>
        <p:txBody>
          <a:bodyPr lIns="0" tIns="0" rIns="0" bIns="0" rtlCol="0" anchor="t">
            <a:spAutoFit/>
          </a:bodyPr>
          <a:lstStyle/>
          <a:p>
            <a:pPr marL="0" lvl="0" indent="0" algn="l">
              <a:lnSpc>
                <a:spcPts val="2684"/>
              </a:lnSpc>
              <a:spcBef>
                <a:spcPct val="0"/>
              </a:spcBef>
            </a:pPr>
            <a:r>
              <a:rPr lang="en-US" sz="2796" b="1" dirty="0">
                <a:solidFill>
                  <a:srgbClr val="051A36"/>
                </a:solidFill>
                <a:latin typeface="Poppins Bold"/>
                <a:ea typeface="Poppins Bold"/>
                <a:cs typeface="Poppins Bold"/>
                <a:sym typeface="Poppins Bold"/>
              </a:rPr>
              <a:t>AtliQ Mart</a:t>
            </a:r>
          </a:p>
        </p:txBody>
      </p:sp>
      <p:grpSp>
        <p:nvGrpSpPr>
          <p:cNvPr id="11" name="Group 11">
            <a:extLst>
              <a:ext uri="{FF2B5EF4-FFF2-40B4-BE49-F238E27FC236}">
                <a16:creationId xmlns:a16="http://schemas.microsoft.com/office/drawing/2014/main" id="{E5237398-5255-8B8B-905F-63F70506720C}"/>
              </a:ext>
            </a:extLst>
          </p:cNvPr>
          <p:cNvGrpSpPr/>
          <p:nvPr/>
        </p:nvGrpSpPr>
        <p:grpSpPr>
          <a:xfrm>
            <a:off x="73996" y="4610100"/>
            <a:ext cx="3482791" cy="1371600"/>
            <a:chOff x="0" y="0"/>
            <a:chExt cx="627554" cy="172968"/>
          </a:xfrm>
        </p:grpSpPr>
        <p:sp>
          <p:nvSpPr>
            <p:cNvPr id="12" name="Freeform 12">
              <a:extLst>
                <a:ext uri="{FF2B5EF4-FFF2-40B4-BE49-F238E27FC236}">
                  <a16:creationId xmlns:a16="http://schemas.microsoft.com/office/drawing/2014/main" id="{51CB8DA7-523A-5268-2BFF-EA3A0F04D27D}"/>
                </a:ext>
              </a:extLst>
            </p:cNvPr>
            <p:cNvSpPr/>
            <p:nvPr/>
          </p:nvSpPr>
          <p:spPr>
            <a:xfrm>
              <a:off x="0" y="0"/>
              <a:ext cx="627554" cy="172968"/>
            </a:xfrm>
            <a:custGeom>
              <a:avLst/>
              <a:gdLst/>
              <a:ahLst/>
              <a:cxnLst/>
              <a:rect l="l" t="t" r="r" b="b"/>
              <a:pathLst>
                <a:path w="627554" h="172968">
                  <a:moveTo>
                    <a:pt x="86484" y="0"/>
                  </a:moveTo>
                  <a:lnTo>
                    <a:pt x="541070" y="0"/>
                  </a:lnTo>
                  <a:cubicBezTo>
                    <a:pt x="564007" y="0"/>
                    <a:pt x="586005" y="9112"/>
                    <a:pt x="602224" y="25331"/>
                  </a:cubicBezTo>
                  <a:cubicBezTo>
                    <a:pt x="618442" y="41549"/>
                    <a:pt x="627554" y="63547"/>
                    <a:pt x="627554" y="86484"/>
                  </a:cubicBezTo>
                  <a:lnTo>
                    <a:pt x="627554" y="86484"/>
                  </a:lnTo>
                  <a:cubicBezTo>
                    <a:pt x="627554" y="109421"/>
                    <a:pt x="618442" y="131419"/>
                    <a:pt x="602224" y="147637"/>
                  </a:cubicBezTo>
                  <a:cubicBezTo>
                    <a:pt x="586005" y="163856"/>
                    <a:pt x="564007" y="172968"/>
                    <a:pt x="541070" y="172968"/>
                  </a:cubicBezTo>
                  <a:lnTo>
                    <a:pt x="86484" y="172968"/>
                  </a:lnTo>
                  <a:cubicBezTo>
                    <a:pt x="63547" y="172968"/>
                    <a:pt x="41549" y="163856"/>
                    <a:pt x="25331" y="147637"/>
                  </a:cubicBezTo>
                  <a:cubicBezTo>
                    <a:pt x="9112" y="131419"/>
                    <a:pt x="0" y="109421"/>
                    <a:pt x="0" y="86484"/>
                  </a:cubicBezTo>
                  <a:lnTo>
                    <a:pt x="0" y="86484"/>
                  </a:lnTo>
                  <a:cubicBezTo>
                    <a:pt x="0" y="63547"/>
                    <a:pt x="9112" y="41549"/>
                    <a:pt x="25331" y="25331"/>
                  </a:cubicBezTo>
                  <a:cubicBezTo>
                    <a:pt x="41549" y="9112"/>
                    <a:pt x="63547" y="0"/>
                    <a:pt x="86484" y="0"/>
                  </a:cubicBezTo>
                  <a:close/>
                </a:path>
              </a:pathLst>
            </a:custGeom>
            <a:solidFill>
              <a:srgbClr val="FF6F15"/>
            </a:solidFill>
          </p:spPr>
          <p:txBody>
            <a:bodyPr/>
            <a:lstStyle/>
            <a:p>
              <a:endParaRPr lang="en-IN" dirty="0"/>
            </a:p>
          </p:txBody>
        </p:sp>
        <p:sp>
          <p:nvSpPr>
            <p:cNvPr id="13" name="TextBox 13">
              <a:extLst>
                <a:ext uri="{FF2B5EF4-FFF2-40B4-BE49-F238E27FC236}">
                  <a16:creationId xmlns:a16="http://schemas.microsoft.com/office/drawing/2014/main" id="{E6F84D66-FEFB-DC57-DB4D-E4BE80C7D7FB}"/>
                </a:ext>
              </a:extLst>
            </p:cNvPr>
            <p:cNvSpPr txBox="1"/>
            <p:nvPr/>
          </p:nvSpPr>
          <p:spPr>
            <a:xfrm>
              <a:off x="0" y="57150"/>
              <a:ext cx="627554" cy="115818"/>
            </a:xfrm>
            <a:prstGeom prst="rect">
              <a:avLst/>
            </a:prstGeom>
          </p:spPr>
          <p:txBody>
            <a:bodyPr lIns="50800" tIns="50800" rIns="50800" bIns="50800" rtlCol="0" anchor="ctr"/>
            <a:lstStyle/>
            <a:p>
              <a:pPr algn="ctr">
                <a:lnSpc>
                  <a:spcPts val="2401"/>
                </a:lnSpc>
              </a:pPr>
              <a:endParaRPr/>
            </a:p>
          </p:txBody>
        </p:sp>
      </p:grpSp>
      <p:sp>
        <p:nvSpPr>
          <p:cNvPr id="14" name="TextBox 14">
            <a:extLst>
              <a:ext uri="{FF2B5EF4-FFF2-40B4-BE49-F238E27FC236}">
                <a16:creationId xmlns:a16="http://schemas.microsoft.com/office/drawing/2014/main" id="{83FDAEDB-31BC-D4AB-90A5-22D2F0217E1E}"/>
              </a:ext>
            </a:extLst>
          </p:cNvPr>
          <p:cNvSpPr txBox="1"/>
          <p:nvPr/>
        </p:nvSpPr>
        <p:spPr>
          <a:xfrm>
            <a:off x="533400" y="4914900"/>
            <a:ext cx="2514600" cy="905120"/>
          </a:xfrm>
          <a:prstGeom prst="rect">
            <a:avLst/>
          </a:prstGeom>
        </p:spPr>
        <p:txBody>
          <a:bodyPr wrap="square" lIns="0" tIns="0" rIns="0" bIns="0" rtlCol="0" anchor="t">
            <a:spAutoFit/>
          </a:bodyPr>
          <a:lstStyle/>
          <a:p>
            <a:pPr algn="ctr">
              <a:lnSpc>
                <a:spcPts val="2209"/>
              </a:lnSpc>
            </a:pPr>
            <a:r>
              <a:rPr lang="en-US" sz="3600" b="1" dirty="0">
                <a:solidFill>
                  <a:srgbClr val="FFFFFF"/>
                </a:solidFill>
                <a:latin typeface="Poppins Bold"/>
                <a:ea typeface="Poppins Bold"/>
                <a:cs typeface="Poppins Bold"/>
                <a:sym typeface="Poppins Bold"/>
              </a:rPr>
              <a:t>Inventory</a:t>
            </a:r>
          </a:p>
          <a:p>
            <a:pPr algn="ctr">
              <a:lnSpc>
                <a:spcPts val="2209"/>
              </a:lnSpc>
            </a:pPr>
            <a:endParaRPr lang="en-US" sz="3600" b="1" dirty="0">
              <a:solidFill>
                <a:srgbClr val="FFFFFF"/>
              </a:solidFill>
              <a:latin typeface="Poppins Bold"/>
              <a:ea typeface="Poppins Bold"/>
              <a:cs typeface="Poppins Bold"/>
              <a:sym typeface="Poppins Bold"/>
            </a:endParaRPr>
          </a:p>
          <a:p>
            <a:pPr algn="ctr">
              <a:lnSpc>
                <a:spcPts val="2209"/>
              </a:lnSpc>
            </a:pPr>
            <a:r>
              <a:rPr lang="en-US" sz="3600" b="1" dirty="0">
                <a:solidFill>
                  <a:srgbClr val="FFFFFF"/>
                </a:solidFill>
                <a:latin typeface="Poppins Bold"/>
                <a:ea typeface="Poppins Bold"/>
                <a:cs typeface="Poppins Bold"/>
                <a:sym typeface="Poppins Bold"/>
              </a:rPr>
              <a:t>Insights</a:t>
            </a:r>
          </a:p>
        </p:txBody>
      </p:sp>
      <p:pic>
        <p:nvPicPr>
          <p:cNvPr id="15" name="Picture 14">
            <a:extLst>
              <a:ext uri="{FF2B5EF4-FFF2-40B4-BE49-F238E27FC236}">
                <a16:creationId xmlns:a16="http://schemas.microsoft.com/office/drawing/2014/main" id="{C7FCABE0-D10F-BC10-4CCD-162BBB7F51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flipV="1">
            <a:off x="381000" y="114300"/>
            <a:ext cx="718076" cy="729478"/>
          </a:xfrm>
          <a:prstGeom prst="rect">
            <a:avLst/>
          </a:prstGeom>
        </p:spPr>
      </p:pic>
      <p:pic>
        <p:nvPicPr>
          <p:cNvPr id="8" name="Picture 7">
            <a:extLst>
              <a:ext uri="{FF2B5EF4-FFF2-40B4-BE49-F238E27FC236}">
                <a16:creationId xmlns:a16="http://schemas.microsoft.com/office/drawing/2014/main" id="{E1B9B90A-E827-E12F-5D30-2C413676D48E}"/>
              </a:ext>
            </a:extLst>
          </p:cNvPr>
          <p:cNvPicPr>
            <a:picLocks noChangeAspect="1"/>
          </p:cNvPicPr>
          <p:nvPr/>
        </p:nvPicPr>
        <p:blipFill>
          <a:blip r:embed="rId3"/>
          <a:stretch>
            <a:fillRect/>
          </a:stretch>
        </p:blipFill>
        <p:spPr>
          <a:xfrm>
            <a:off x="4419600" y="266700"/>
            <a:ext cx="13335000" cy="9677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73264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Rounded Corners 40">
            <a:extLst>
              <a:ext uri="{FF2B5EF4-FFF2-40B4-BE49-F238E27FC236}">
                <a16:creationId xmlns:a16="http://schemas.microsoft.com/office/drawing/2014/main" id="{58E97EFB-62C1-F6DD-E621-FB01FD5F5FD5}"/>
              </a:ext>
            </a:extLst>
          </p:cNvPr>
          <p:cNvSpPr/>
          <p:nvPr/>
        </p:nvSpPr>
        <p:spPr>
          <a:xfrm>
            <a:off x="9482746" y="0"/>
            <a:ext cx="4571833" cy="1223071"/>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5"/>
          <p:cNvGrpSpPr/>
          <p:nvPr/>
        </p:nvGrpSpPr>
        <p:grpSpPr>
          <a:xfrm>
            <a:off x="-1925839" y="-279513"/>
            <a:ext cx="8459394" cy="10566513"/>
            <a:chOff x="0" y="0"/>
            <a:chExt cx="2227988" cy="2782950"/>
          </a:xfrm>
        </p:grpSpPr>
        <p:sp>
          <p:nvSpPr>
            <p:cNvPr id="6" name="Freeform 6"/>
            <p:cNvSpPr/>
            <p:nvPr/>
          </p:nvSpPr>
          <p:spPr>
            <a:xfrm>
              <a:off x="0" y="0"/>
              <a:ext cx="2227988" cy="2782950"/>
            </a:xfrm>
            <a:custGeom>
              <a:avLst/>
              <a:gdLst/>
              <a:ahLst/>
              <a:cxnLst/>
              <a:rect l="l" t="t" r="r" b="b"/>
              <a:pathLst>
                <a:path w="2227988" h="2782950">
                  <a:moveTo>
                    <a:pt x="68639" y="0"/>
                  </a:moveTo>
                  <a:lnTo>
                    <a:pt x="2159349" y="0"/>
                  </a:lnTo>
                  <a:cubicBezTo>
                    <a:pt x="2197258" y="0"/>
                    <a:pt x="2227988" y="30731"/>
                    <a:pt x="2227988" y="68639"/>
                  </a:cubicBezTo>
                  <a:lnTo>
                    <a:pt x="2227988" y="2714311"/>
                  </a:lnTo>
                  <a:cubicBezTo>
                    <a:pt x="2227988" y="2732515"/>
                    <a:pt x="2220757" y="2749974"/>
                    <a:pt x="2207885" y="2762846"/>
                  </a:cubicBezTo>
                  <a:cubicBezTo>
                    <a:pt x="2195012" y="2775719"/>
                    <a:pt x="2177554" y="2782950"/>
                    <a:pt x="2159349" y="2782950"/>
                  </a:cubicBezTo>
                  <a:lnTo>
                    <a:pt x="68639" y="2782950"/>
                  </a:lnTo>
                  <a:cubicBezTo>
                    <a:pt x="30731" y="2782950"/>
                    <a:pt x="0" y="2752219"/>
                    <a:pt x="0" y="2714311"/>
                  </a:cubicBezTo>
                  <a:lnTo>
                    <a:pt x="0" y="68639"/>
                  </a:lnTo>
                  <a:cubicBezTo>
                    <a:pt x="0" y="30731"/>
                    <a:pt x="30731" y="0"/>
                    <a:pt x="68639" y="0"/>
                  </a:cubicBezTo>
                  <a:close/>
                </a:path>
              </a:pathLst>
            </a:custGeom>
            <a:solidFill>
              <a:srgbClr val="051A36"/>
            </a:solidFill>
          </p:spPr>
        </p:sp>
        <p:sp>
          <p:nvSpPr>
            <p:cNvPr id="7" name="TextBox 7"/>
            <p:cNvSpPr txBox="1"/>
            <p:nvPr/>
          </p:nvSpPr>
          <p:spPr>
            <a:xfrm>
              <a:off x="0" y="-57150"/>
              <a:ext cx="2227988" cy="2840100"/>
            </a:xfrm>
            <a:prstGeom prst="rect">
              <a:avLst/>
            </a:prstGeom>
          </p:spPr>
          <p:txBody>
            <a:bodyPr lIns="50800" tIns="50800" rIns="50800" bIns="50800" rtlCol="0" anchor="ctr"/>
            <a:lstStyle/>
            <a:p>
              <a:pPr algn="ctr">
                <a:lnSpc>
                  <a:spcPts val="2524"/>
                </a:lnSpc>
              </a:pPr>
              <a:endParaRPr/>
            </a:p>
          </p:txBody>
        </p:sp>
      </p:grpSp>
      <p:sp>
        <p:nvSpPr>
          <p:cNvPr id="13" name="TextBox 13"/>
          <p:cNvSpPr txBox="1"/>
          <p:nvPr/>
        </p:nvSpPr>
        <p:spPr>
          <a:xfrm>
            <a:off x="15858037" y="1078706"/>
            <a:ext cx="1104746" cy="358742"/>
          </a:xfrm>
          <a:prstGeom prst="rect">
            <a:avLst/>
          </a:prstGeom>
        </p:spPr>
        <p:txBody>
          <a:bodyPr lIns="0" tIns="0" rIns="0" bIns="0" rtlCol="0" anchor="t">
            <a:spAutoFit/>
          </a:bodyPr>
          <a:lstStyle/>
          <a:p>
            <a:pPr algn="ctr">
              <a:lnSpc>
                <a:spcPts val="2799"/>
              </a:lnSpc>
              <a:spcBef>
                <a:spcPct val="0"/>
              </a:spcBef>
            </a:pPr>
            <a:r>
              <a:rPr lang="en-US" sz="1999" dirty="0">
                <a:solidFill>
                  <a:srgbClr val="FFFFFF"/>
                </a:solidFill>
                <a:latin typeface="Poppins"/>
                <a:ea typeface="Poppins"/>
                <a:cs typeface="Poppins"/>
                <a:sym typeface="Poppins"/>
              </a:rPr>
              <a:t>Contact</a:t>
            </a:r>
          </a:p>
        </p:txBody>
      </p:sp>
      <p:sp>
        <p:nvSpPr>
          <p:cNvPr id="14" name="TextBox 14"/>
          <p:cNvSpPr txBox="1"/>
          <p:nvPr/>
        </p:nvSpPr>
        <p:spPr>
          <a:xfrm>
            <a:off x="1812177" y="1173956"/>
            <a:ext cx="2032787" cy="360099"/>
          </a:xfrm>
          <a:prstGeom prst="rect">
            <a:avLst/>
          </a:prstGeom>
        </p:spPr>
        <p:txBody>
          <a:bodyPr lIns="0" tIns="0" rIns="0" bIns="0" rtlCol="0" anchor="t">
            <a:spAutoFit/>
          </a:bodyPr>
          <a:lstStyle/>
          <a:p>
            <a:pPr marL="0" lvl="0" indent="0" algn="l">
              <a:lnSpc>
                <a:spcPts val="2684"/>
              </a:lnSpc>
              <a:spcBef>
                <a:spcPct val="0"/>
              </a:spcBef>
            </a:pPr>
            <a:r>
              <a:rPr lang="en-US" sz="2796" b="1" dirty="0">
                <a:solidFill>
                  <a:srgbClr val="FFFFFF"/>
                </a:solidFill>
                <a:latin typeface="Poppins Bold"/>
                <a:ea typeface="Poppins Bold"/>
                <a:cs typeface="Poppins Bold"/>
                <a:sym typeface="Poppins Bold"/>
              </a:rPr>
              <a:t>AtliQ Mart</a:t>
            </a:r>
          </a:p>
        </p:txBody>
      </p:sp>
      <p:sp>
        <p:nvSpPr>
          <p:cNvPr id="24" name="TextBox 24"/>
          <p:cNvSpPr txBox="1"/>
          <p:nvPr/>
        </p:nvSpPr>
        <p:spPr>
          <a:xfrm>
            <a:off x="10624757" y="7330372"/>
            <a:ext cx="2982421" cy="472967"/>
          </a:xfrm>
          <a:prstGeom prst="rect">
            <a:avLst/>
          </a:prstGeom>
        </p:spPr>
        <p:txBody>
          <a:bodyPr lIns="0" tIns="0" rIns="0" bIns="0" rtlCol="0" anchor="t">
            <a:spAutoFit/>
          </a:bodyPr>
          <a:lstStyle/>
          <a:p>
            <a:pPr algn="l">
              <a:lnSpc>
                <a:spcPts val="3910"/>
              </a:lnSpc>
            </a:pPr>
            <a:endParaRPr lang="en-US" sz="2300" b="1" dirty="0">
              <a:solidFill>
                <a:srgbClr val="051A36"/>
              </a:solidFill>
              <a:latin typeface="Poppins Bold"/>
              <a:ea typeface="Poppins Bold"/>
              <a:cs typeface="Poppins Bold"/>
              <a:sym typeface="Poppins Bold"/>
            </a:endParaRPr>
          </a:p>
        </p:txBody>
      </p:sp>
      <p:pic>
        <p:nvPicPr>
          <p:cNvPr id="26" name="Picture 25">
            <a:extLst>
              <a:ext uri="{FF2B5EF4-FFF2-40B4-BE49-F238E27FC236}">
                <a16:creationId xmlns:a16="http://schemas.microsoft.com/office/drawing/2014/main" id="{583D8513-4749-F773-0C54-349F7AD159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flipV="1">
            <a:off x="669662" y="809217"/>
            <a:ext cx="718076" cy="729478"/>
          </a:xfrm>
          <a:prstGeom prst="rect">
            <a:avLst/>
          </a:prstGeom>
        </p:spPr>
      </p:pic>
      <p:sp>
        <p:nvSpPr>
          <p:cNvPr id="27" name="Rectangle: Rounded Corners 26">
            <a:extLst>
              <a:ext uri="{FF2B5EF4-FFF2-40B4-BE49-F238E27FC236}">
                <a16:creationId xmlns:a16="http://schemas.microsoft.com/office/drawing/2014/main" id="{B7DE2B6C-09DA-AD71-0C92-DC39EC05B9A7}"/>
              </a:ext>
            </a:extLst>
          </p:cNvPr>
          <p:cNvSpPr/>
          <p:nvPr/>
        </p:nvSpPr>
        <p:spPr>
          <a:xfrm>
            <a:off x="1989" y="2101151"/>
            <a:ext cx="5578642" cy="4216297"/>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innerShdw blurRad="63500" dist="50800" dir="16200000">
              <a:prstClr val="black">
                <a:alpha val="50000"/>
              </a:prstClr>
            </a:inn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pic>
        <p:nvPicPr>
          <p:cNvPr id="29" name="Picture 28">
            <a:extLst>
              <a:ext uri="{FF2B5EF4-FFF2-40B4-BE49-F238E27FC236}">
                <a16:creationId xmlns:a16="http://schemas.microsoft.com/office/drawing/2014/main" id="{F508329D-DE29-1283-2966-72875B4E1D44}"/>
              </a:ext>
            </a:extLst>
          </p:cNvPr>
          <p:cNvPicPr>
            <a:picLocks noChangeAspect="1"/>
          </p:cNvPicPr>
          <p:nvPr/>
        </p:nvPicPr>
        <p:blipFill>
          <a:blip r:embed="rId3"/>
          <a:stretch>
            <a:fillRect/>
          </a:stretch>
        </p:blipFill>
        <p:spPr>
          <a:xfrm>
            <a:off x="627042" y="2247900"/>
            <a:ext cx="4328535" cy="17756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1" name="Picture 30">
            <a:extLst>
              <a:ext uri="{FF2B5EF4-FFF2-40B4-BE49-F238E27FC236}">
                <a16:creationId xmlns:a16="http://schemas.microsoft.com/office/drawing/2014/main" id="{17A6ACCC-ADE5-A523-3200-297779A71B0C}"/>
              </a:ext>
            </a:extLst>
          </p:cNvPr>
          <p:cNvPicPr>
            <a:picLocks noChangeAspect="1"/>
          </p:cNvPicPr>
          <p:nvPr/>
        </p:nvPicPr>
        <p:blipFill>
          <a:blip r:embed="rId4"/>
          <a:stretch>
            <a:fillRect/>
          </a:stretch>
        </p:blipFill>
        <p:spPr>
          <a:xfrm>
            <a:off x="931868" y="4299385"/>
            <a:ext cx="3718882" cy="17679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9" name="Rectangle 7">
            <a:extLst>
              <a:ext uri="{FF2B5EF4-FFF2-40B4-BE49-F238E27FC236}">
                <a16:creationId xmlns:a16="http://schemas.microsoft.com/office/drawing/2014/main" id="{4D0B7B8F-0B7A-E464-ABF4-D9B0A15B19FB}"/>
              </a:ext>
            </a:extLst>
          </p:cNvPr>
          <p:cNvSpPr>
            <a:spLocks noChangeArrowheads="1"/>
          </p:cNvSpPr>
          <p:nvPr/>
        </p:nvSpPr>
        <p:spPr bwMode="auto">
          <a:xfrm>
            <a:off x="7486479" y="1851627"/>
            <a:ext cx="10363200" cy="6740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OT% (On-Time Delivery Percentage)</a:t>
            </a:r>
            <a:r>
              <a:rPr kumimoji="0" lang="en-US" altLang="en-US" sz="1800" b="0" i="0" u="none" strike="noStrike" cap="none" normalizeH="0" baseline="0" dirty="0">
                <a:ln>
                  <a:noFill/>
                </a:ln>
                <a:solidFill>
                  <a:schemeClr val="tx1"/>
                </a:solidFill>
                <a:effectLst/>
                <a:latin typeface="Arial" panose="020B0604020202020204" pitchFamily="34" charset="0"/>
              </a:rPr>
              <a:t>: Achieved 59.03% against a target of 86.09%, showing significant room for improvement.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IF% (In-Full Delivery Percentage)</a:t>
            </a:r>
            <a:r>
              <a:rPr kumimoji="0" lang="en-US" altLang="en-US" sz="1800" b="0" i="0" u="none" strike="noStrike" cap="none" normalizeH="0" baseline="0" dirty="0">
                <a:ln>
                  <a:noFill/>
                </a:ln>
                <a:solidFill>
                  <a:schemeClr val="tx1"/>
                </a:solidFill>
                <a:effectLst/>
                <a:latin typeface="Arial" panose="020B0604020202020204" pitchFamily="34" charset="0"/>
              </a:rPr>
              <a:t>: Achieved 52.78% against a target of 76.51%, indicating issues in fulfilling orders completely.</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indent="-285750" eaLnBrk="0" fontAlgn="base" hangingPunct="0">
              <a:spcBef>
                <a:spcPct val="0"/>
              </a:spcBef>
              <a:spcAft>
                <a:spcPct val="0"/>
              </a:spcAft>
              <a:buFont typeface="Arial" panose="020B0604020202020204" pitchFamily="34" charset="0"/>
              <a:buChar char="•"/>
            </a:pPr>
            <a:r>
              <a:rPr kumimoji="0" lang="en-US" altLang="en-US" sz="1800" b="1" i="0" u="none" strike="noStrike" cap="none" normalizeH="0" baseline="0" dirty="0">
                <a:ln>
                  <a:noFill/>
                </a:ln>
                <a:solidFill>
                  <a:schemeClr val="tx1"/>
                </a:solidFill>
                <a:effectLst/>
                <a:latin typeface="Arial" panose="020B0604020202020204" pitchFamily="34" charset="0"/>
              </a:rPr>
              <a:t>OTIF% (On-Time In-Full Delivery Percentage)</a:t>
            </a:r>
            <a:r>
              <a:rPr kumimoji="0" lang="en-US" altLang="en-US" sz="1800" b="0" i="0" u="none" strike="noStrike" cap="none" normalizeH="0" baseline="0" dirty="0">
                <a:ln>
                  <a:noFill/>
                </a:ln>
                <a:solidFill>
                  <a:schemeClr val="tx1"/>
                </a:solidFill>
                <a:effectLst/>
                <a:latin typeface="Arial" panose="020B0604020202020204" pitchFamily="34" charset="0"/>
              </a:rPr>
              <a:t>: Only 29.02% again</a:t>
            </a:r>
            <a:r>
              <a:rPr lang="en-US" altLang="en-US" dirty="0">
                <a:latin typeface="Arial" panose="020B0604020202020204" pitchFamily="34" charset="0"/>
              </a:rPr>
              <a:t>st a </a:t>
            </a:r>
            <a:r>
              <a:rPr kumimoji="0" lang="en-US" altLang="en-US" sz="1800" b="0" i="0" u="none" strike="noStrike" cap="none" normalizeH="0" baseline="0" dirty="0">
                <a:ln>
                  <a:noFill/>
                </a:ln>
                <a:solidFill>
                  <a:schemeClr val="tx1"/>
                </a:solidFill>
                <a:effectLst/>
                <a:latin typeface="Arial" panose="020B0604020202020204" pitchFamily="34" charset="0"/>
              </a:rPr>
              <a:t> target of 65.91%, suggesting that timely and complete deliveries are a significant challenge.</a:t>
            </a:r>
          </a:p>
          <a:p>
            <a:pPr marL="285750" indent="-285750" eaLnBrk="0" fontAlgn="base" hangingPunct="0">
              <a:spcBef>
                <a:spcPct val="0"/>
              </a:spcBef>
              <a:spcAft>
                <a:spcPct val="0"/>
              </a:spcAft>
              <a:buFont typeface="Arial" panose="020B0604020202020204" pitchFamily="34" charset="0"/>
              <a:buChar char="•"/>
            </a:pPr>
            <a:endParaRPr lang="en-US" altLang="en-US" dirty="0">
              <a:latin typeface="Arial" panose="020B0604020202020204" pitchFamily="34" charset="0"/>
            </a:endParaRPr>
          </a:p>
          <a:p>
            <a:pPr marL="285750" indent="-285750" eaLnBrk="0" fontAlgn="base" hangingPunct="0">
              <a:spcBef>
                <a:spcPct val="0"/>
              </a:spcBef>
              <a:spcAft>
                <a:spcPct val="0"/>
              </a:spcAft>
              <a:buFont typeface="Arial" panose="020B0604020202020204" pitchFamily="34" charset="0"/>
              <a:buChar char="•"/>
            </a:pPr>
            <a:r>
              <a:rPr lang="en-US" altLang="en-US" b="1" dirty="0">
                <a:latin typeface="Arial" panose="020B0604020202020204" pitchFamily="34" charset="0"/>
              </a:rPr>
              <a:t>LD% (Late Delivery)</a:t>
            </a:r>
            <a:r>
              <a:rPr lang="en-US" altLang="en-US" dirty="0">
                <a:latin typeface="Arial" panose="020B0604020202020204" pitchFamily="34" charset="0"/>
              </a:rPr>
              <a:t>: At 40.97%, indicating a high rate of delayed deliveries.</a:t>
            </a:r>
          </a:p>
          <a:p>
            <a:pPr marL="285750" indent="-285750" eaLnBrk="0" fontAlgn="base" hangingPunct="0">
              <a:spcBef>
                <a:spcPct val="0"/>
              </a:spcBef>
              <a:spcAft>
                <a:spcPct val="0"/>
              </a:spcAft>
              <a:buFont typeface="Arial" panose="020B0604020202020204" pitchFamily="34" charset="0"/>
              <a:buChar char="•"/>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285750" indent="-285750" eaLnBrk="0" fontAlgn="base" hangingPunct="0">
              <a:spcBef>
                <a:spcPct val="0"/>
              </a:spcBef>
              <a:spcAft>
                <a:spcPct val="0"/>
              </a:spcAft>
              <a:buFont typeface="Arial" panose="020B0604020202020204" pitchFamily="34" charset="0"/>
              <a:buChar char="•"/>
            </a:pPr>
            <a:r>
              <a:rPr kumimoji="0" lang="en-US" altLang="en-US" sz="1800" b="1" i="0" u="none" strike="noStrike" cap="none" normalizeH="0" baseline="0" dirty="0">
                <a:ln>
                  <a:noFill/>
                </a:ln>
                <a:solidFill>
                  <a:schemeClr val="tx1"/>
                </a:solidFill>
                <a:effectLst/>
                <a:latin typeface="Arial" panose="020B0604020202020204" pitchFamily="34" charset="0"/>
              </a:rPr>
              <a:t>LFR% (Line Fill Rate)</a:t>
            </a:r>
            <a:r>
              <a:rPr kumimoji="0" lang="en-US" altLang="en-US" sz="1800" b="0" i="0" u="none" strike="noStrike" cap="none" normalizeH="0" baseline="0" dirty="0">
                <a:ln>
                  <a:noFill/>
                </a:ln>
                <a:solidFill>
                  <a:schemeClr val="tx1"/>
                </a:solidFill>
                <a:effectLst/>
                <a:latin typeface="Arial" panose="020B0604020202020204" pitchFamily="34" charset="0"/>
              </a:rPr>
              <a:t>: At 66%, which could indicate partial fulfillment issues.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VFR% (Volume Fill Rate)</a:t>
            </a:r>
            <a:r>
              <a:rPr kumimoji="0" lang="en-US" altLang="en-US" sz="1800" b="0" i="0" u="none" strike="noStrike" cap="none" normalizeH="0" baseline="0" dirty="0">
                <a:ln>
                  <a:noFill/>
                </a:ln>
                <a:solidFill>
                  <a:schemeClr val="tx1"/>
                </a:solidFill>
                <a:effectLst/>
                <a:latin typeface="Arial" panose="020B0604020202020204" pitchFamily="34" charset="0"/>
              </a:rPr>
              <a:t>: High at 96.59%, suggesting that while volume targets are mostly met, there may be other gaps in delivery.</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On-Time Delivery (OT): </a:t>
            </a:r>
            <a:r>
              <a:rPr kumimoji="0" lang="en-US" altLang="en-US" sz="1800" b="0" i="0" u="none" strike="noStrike" cap="none" normalizeH="0" baseline="0" dirty="0">
                <a:ln>
                  <a:noFill/>
                </a:ln>
                <a:solidFill>
                  <a:schemeClr val="tx1"/>
                </a:solidFill>
                <a:effectLst/>
                <a:latin typeface="Arial" panose="020B0604020202020204" pitchFamily="34" charset="0"/>
              </a:rPr>
              <a:t>Ahmedabad and Surat are close but still below targets, while Vadodara shows the lowest on-time delivery performance.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In-Full Delivery (IF): </a:t>
            </a:r>
            <a:r>
              <a:rPr kumimoji="0" lang="en-US" altLang="en-US" sz="1800" b="0" i="0" u="none" strike="noStrike" cap="none" normalizeH="0" baseline="0" dirty="0">
                <a:ln>
                  <a:noFill/>
                </a:ln>
                <a:solidFill>
                  <a:schemeClr val="tx1"/>
                </a:solidFill>
                <a:effectLst/>
                <a:latin typeface="Arial" panose="020B0604020202020204" pitchFamily="34" charset="0"/>
              </a:rPr>
              <a:t>Ahmedabad performs the best in meeting the "In Full" targets, while Vadodara is slightly lower.</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dirty="0">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On-Time In-Full Delivery (OTIF): </a:t>
            </a:r>
            <a:r>
              <a:rPr kumimoji="0" lang="en-US" altLang="en-US" sz="1800" b="0" i="0" u="none" strike="noStrike" cap="none" normalizeH="0" baseline="0" dirty="0">
                <a:ln>
                  <a:noFill/>
                </a:ln>
                <a:solidFill>
                  <a:schemeClr val="tx1"/>
                </a:solidFill>
                <a:effectLst/>
                <a:latin typeface="Arial" panose="020B0604020202020204" pitchFamily="34" charset="0"/>
              </a:rPr>
              <a:t>All cities are struggling, with Surat having the highest OTIF rate but still below target. This is an area that needs urgent attention for improvement.</a:t>
            </a:r>
          </a:p>
        </p:txBody>
      </p:sp>
      <p:sp>
        <p:nvSpPr>
          <p:cNvPr id="15" name="TextBox 15"/>
          <p:cNvSpPr txBox="1"/>
          <p:nvPr/>
        </p:nvSpPr>
        <p:spPr>
          <a:xfrm>
            <a:off x="9863579" y="165247"/>
            <a:ext cx="4191000" cy="982641"/>
          </a:xfrm>
          <a:prstGeom prst="rect">
            <a:avLst/>
          </a:prstGeom>
        </p:spPr>
        <p:txBody>
          <a:bodyPr wrap="square" lIns="0" tIns="0" rIns="0" bIns="0" rtlCol="0" anchor="t">
            <a:spAutoFit/>
          </a:bodyPr>
          <a:lstStyle/>
          <a:p>
            <a:pPr marL="0" lvl="0" indent="0" algn="l">
              <a:lnSpc>
                <a:spcPts val="7640"/>
              </a:lnSpc>
            </a:pPr>
            <a:r>
              <a:rPr lang="en-US" sz="7009" b="1" dirty="0">
                <a:solidFill>
                  <a:srgbClr val="051A36"/>
                </a:solidFill>
                <a:latin typeface="Poppins Bold"/>
                <a:ea typeface="Poppins Bold"/>
                <a:cs typeface="Poppins Bold"/>
                <a:sym typeface="Poppins Bold"/>
              </a:rPr>
              <a:t>Insights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8830</TotalTime>
  <Words>958</Words>
  <Application>Microsoft Office PowerPoint</Application>
  <PresentationFormat>Custom</PresentationFormat>
  <Paragraphs>92</Paragraphs>
  <Slides>12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Poppins Bold</vt:lpstr>
      <vt:lpstr>Calibri</vt:lpstr>
      <vt:lpstr>Poppins Semi-Bold</vt:lpstr>
      <vt:lpstr>Poppins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Orange Modern Bold Business Project Presentation</dc:title>
  <dc:creator>Helly</dc:creator>
  <cp:lastModifiedBy>Helly Modi</cp:lastModifiedBy>
  <cp:revision>45</cp:revision>
  <dcterms:created xsi:type="dcterms:W3CDTF">2006-08-16T00:00:00Z</dcterms:created>
  <dcterms:modified xsi:type="dcterms:W3CDTF">2024-11-05T08:07:04Z</dcterms:modified>
  <dc:identifier>DAGVBDkOaRA</dc:identifier>
</cp:coreProperties>
</file>